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3" r:id="rId4"/>
    <p:sldMasterId id="2147483684" r:id="rId5"/>
    <p:sldMasterId id="214748368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Lst>
  <p:sldSz cy="6858000" cx="9144000"/>
  <p:notesSz cx="6858000" cy="9144000"/>
  <p:embeddedFontLst>
    <p:embeddedFont>
      <p:font typeface="Cabin"/>
      <p:regular r:id="rId68"/>
      <p:bold r:id="rId69"/>
      <p:italic r:id="rId70"/>
      <p:boldItalic r:id="rId71"/>
    </p:embeddedFont>
    <p:embeddedFont>
      <p:font typeface="Open Sans SemiBold"/>
      <p:regular r:id="rId72"/>
      <p:bold r:id="rId73"/>
      <p:italic r:id="rId74"/>
      <p:boldItalic r:id="rId75"/>
    </p:embeddedFont>
    <p:embeddedFont>
      <p:font typeface="Average"/>
      <p:regular r:id="rId76"/>
    </p:embeddedFont>
    <p:embeddedFont>
      <p:font typeface="Open Sans Medium"/>
      <p:regular r:id="rId77"/>
      <p:bold r:id="rId78"/>
      <p:italic r:id="rId79"/>
      <p:boldItalic r:id="rId80"/>
    </p:embeddedFont>
    <p:embeddedFont>
      <p:font typeface="Oswald"/>
      <p:regular r:id="rId81"/>
      <p:bold r:id="rId82"/>
    </p:embeddedFont>
    <p:embeddedFont>
      <p:font typeface="Open Sans"/>
      <p:regular r:id="rId83"/>
      <p:bold r:id="rId84"/>
      <p:italic r:id="rId85"/>
      <p:boldItalic r:id="rId8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950909F-D495-4438-AB18-FC86E26F917E}">
  <a:tblStyle styleId="{5950909F-D495-4438-AB18-FC86E26F917E}"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48D0486C-3332-4F44-81C3-314C68750761}"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84" Type="http://schemas.openxmlformats.org/officeDocument/2006/relationships/font" Target="fonts/OpenSans-bold.fntdata"/><Relationship Id="rId83" Type="http://schemas.openxmlformats.org/officeDocument/2006/relationships/font" Target="fonts/OpenSans-regular.fntdata"/><Relationship Id="rId42" Type="http://schemas.openxmlformats.org/officeDocument/2006/relationships/slide" Target="slides/slide35.xml"/><Relationship Id="rId86" Type="http://schemas.openxmlformats.org/officeDocument/2006/relationships/font" Target="fonts/OpenSans-boldItalic.fntdata"/><Relationship Id="rId41" Type="http://schemas.openxmlformats.org/officeDocument/2006/relationships/slide" Target="slides/slide34.xml"/><Relationship Id="rId85" Type="http://schemas.openxmlformats.org/officeDocument/2006/relationships/font" Target="fonts/OpenSans-italic.fntdata"/><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80" Type="http://schemas.openxmlformats.org/officeDocument/2006/relationships/font" Target="fonts/OpenSansMedium-boldItalic.fntdata"/><Relationship Id="rId82" Type="http://schemas.openxmlformats.org/officeDocument/2006/relationships/font" Target="fonts/Oswald-bold.fntdata"/><Relationship Id="rId81" Type="http://schemas.openxmlformats.org/officeDocument/2006/relationships/font" Target="fonts/Oswald-regular.fntdata"/><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OpenSansSemiBold-bold.fntdata"/><Relationship Id="rId72" Type="http://schemas.openxmlformats.org/officeDocument/2006/relationships/font" Target="fonts/OpenSansSemiBold-regular.fntdata"/><Relationship Id="rId31" Type="http://schemas.openxmlformats.org/officeDocument/2006/relationships/slide" Target="slides/slide24.xml"/><Relationship Id="rId75" Type="http://schemas.openxmlformats.org/officeDocument/2006/relationships/font" Target="fonts/OpenSansSemiBold-boldItalic.fntdata"/><Relationship Id="rId30" Type="http://schemas.openxmlformats.org/officeDocument/2006/relationships/slide" Target="slides/slide23.xml"/><Relationship Id="rId74" Type="http://schemas.openxmlformats.org/officeDocument/2006/relationships/font" Target="fonts/OpenSansSemiBold-italic.fntdata"/><Relationship Id="rId33" Type="http://schemas.openxmlformats.org/officeDocument/2006/relationships/slide" Target="slides/slide26.xml"/><Relationship Id="rId77" Type="http://schemas.openxmlformats.org/officeDocument/2006/relationships/font" Target="fonts/OpenSansMedium-regular.fntdata"/><Relationship Id="rId32" Type="http://schemas.openxmlformats.org/officeDocument/2006/relationships/slide" Target="slides/slide25.xml"/><Relationship Id="rId76" Type="http://schemas.openxmlformats.org/officeDocument/2006/relationships/font" Target="fonts/Average-regular.fntdata"/><Relationship Id="rId35" Type="http://schemas.openxmlformats.org/officeDocument/2006/relationships/slide" Target="slides/slide28.xml"/><Relationship Id="rId79" Type="http://schemas.openxmlformats.org/officeDocument/2006/relationships/font" Target="fonts/OpenSansMedium-italic.fntdata"/><Relationship Id="rId34" Type="http://schemas.openxmlformats.org/officeDocument/2006/relationships/slide" Target="slides/slide27.xml"/><Relationship Id="rId78" Type="http://schemas.openxmlformats.org/officeDocument/2006/relationships/font" Target="fonts/OpenSansMedium-bold.fntdata"/><Relationship Id="rId71" Type="http://schemas.openxmlformats.org/officeDocument/2006/relationships/font" Target="fonts/Cabin-boldItalic.fntdata"/><Relationship Id="rId70" Type="http://schemas.openxmlformats.org/officeDocument/2006/relationships/font" Target="fonts/Cabin-italic.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slide" Target="slides/slide59.xml"/><Relationship Id="rId21" Type="http://schemas.openxmlformats.org/officeDocument/2006/relationships/slide" Target="slides/slide14.xml"/><Relationship Id="rId65" Type="http://schemas.openxmlformats.org/officeDocument/2006/relationships/slide" Target="slides/slide58.xml"/><Relationship Id="rId24" Type="http://schemas.openxmlformats.org/officeDocument/2006/relationships/slide" Target="slides/slide17.xml"/><Relationship Id="rId68" Type="http://schemas.openxmlformats.org/officeDocument/2006/relationships/font" Target="fonts/Cabin-regular.fntdata"/><Relationship Id="rId23" Type="http://schemas.openxmlformats.org/officeDocument/2006/relationships/slide" Target="slides/slide16.xml"/><Relationship Id="rId67" Type="http://schemas.openxmlformats.org/officeDocument/2006/relationships/slide" Target="slides/slide60.xml"/><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Cabin-bold.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5ab40e28f4_0_5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5ab40e28f4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Today you need: your drawing kit from your cubby, one sheet of good copy paper from your folder, your photo of yourself.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Sot ju duhen: kompleti juaj i vizatimit nga foshnja juaj, një fletë letre e mirë kopjimi nga dosja juaj, fotografia juaj.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ዛሬ ያስፈልግዎታል: የእርስዎ የስዕል መሳርያ ከኩቢዎ, አንድ ጥሩ የቅጂ ወረቀት ከአቃፊዎ, የእራስዎ ፎቶ.</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اليوم أنت بحاجة إلى: مجموعة الرسم الخاصة بك من خزانتك، ورقة واحدة من ورق النسخ الجيد من مجلدك، وصورتك الشخصية.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Այսօր ձեզ անհրաժեշտ է. ձեր ձագուկից ձեր նկարչական հավաքածուն, ձեր թղթապանակից լավ պատճենահանող թուղթ, ձեր լուսանկարը: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Avui necessites: el teu kit de dibuix del teu cubby, un full de paper de còpia de la teva carpeta, la teva foto de tu mateix.</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今天你需要：从你的小柜子里拿出你的绘图工具包，从你的文件夹中拿出一张好的复印纸，还有你自己的照片。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Vandaag heb je nodig: je tekenset uit je kluisje, een vel goed kopieerpapier uit je map en een foto van jezelf.</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امروز شما نیاز دارید: کیت طراحی خود را از بچه خود، یک ورق کاغذ کپی خوب از پوشه خود، عکس خود را.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Aujourd'hui, vous avez besoin de : votre kit de dessin de votre casier, une feuille de papier de bonne qualité de votre dossier, votre photo de vous.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Heute brauchst du: dein Zeichenset aus deinem Ablagefach, ein Blatt gutes Kopierpapier aus deinem Ordner, dein Foto von dir.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આજે તમને જરૂર છે: તમારા ક્યુબીમાંથી તમારી ડ્રોઇંગ કીટ, તમારા ફોલ્ડરમાંથી સારી નકલ કાગળની એક શીટ, તમારો તમારો ફોટો.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आज आपको चाहिए: अपने क्यूबी से अपनी ड्राइंग किट, अपने फोल्डर से अच्छे कॉपी पेपर की एक शीट, अपना स्वयं का फोटो।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Oggi ti serviranno: il kit da disegno che hai nel tuo armadietto, un foglio di buona carta per fotocopie dalla tua cartellina, una tua foto.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今日必要なものは、あなたの棚にある描画キット、フォルダーにある良質のコピー用紙 1 枚、そして自分の写真です。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오늘 필요한 것은: 옷장에서 꺼낸 그림 도구, 폴더에서 좋은 카피지 한 장, 그리고 자신의 사진입니다.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Îro hûn hewce ne: kîta weya xêzkirinê ji kulika we, yek pelek kaxezek baş a kopî ji peldanka we, wêneya weya xwe.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Hari ini anda memerlukan: kit lukisan anda dari cubby anda, satu helai kertas salinan yang baik dari folder anda, foto anda sendiri.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ഇന്ന് നിങ്ങൾക്ക് ഇത് ആവശ്യമാണ്: നിങ്ങളുടെ ക്യൂബിയിൽ നിന്നുള്ള നിങ്ങളുടെ ഡ്രോയിംഗ് കിറ്റ്, നിങ്ങളുടെ ഫോൾഡറിൽ നിന്ന് നല്ല കോപ്പി പേപ്പർ ഒരു ഷീറ്റ്, നിങ്ങളുടെ ഫോട്ടോ.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आज तपाईलाई चाहिन्छ: तपाइँको क्यूबीबाट तपाइँको रेखाचित्र किट, तपाइँको फोल्डरबाट राम्रो प्रतिलिपि कागजको एक पाना, तपाइँको तपाइँको फोटो।</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نن ورځ تاسو اړتیا لرئ: ستاسو د کیوب څخه ستاسو د نقاشۍ کټ، ستاسو د فولډر څخه د ښه کاپي کاغذ یوه پاڼه، ستاسو د ځان عکس.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Hoje você precisa: do seu kit de desenho do seu armário, uma folha de papel de boa qualidade da sua pasta e uma foto sua.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ਅੱਜ ਤੁਹਾਨੂੰ ਲੋੜ ਹੈ: ਤੁਹਾਡੇ ਕਿਊਬੀ ਤੋਂ ਤੁਹਾਡੀ ਡਰਾਇੰਗ ਕਿੱਟ, ਤੁਹਾਡੇ ਫੋਲਡਰ ਤੋਂ ਵਧੀਆ ਕਾਪੀ ਪੇਪਰ ਦੀ ਇੱਕ ਸ਼ੀਟ, ਤੁਹਾਡੀ ਆਪਣੀ ਫੋਟੋ।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Сегодня вам понадобится: набор для рисования из вашего чулана, один лист хорошей копировальной бумаги из вашей папки, ваша фотография.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Данас вам је потребно: ваш комплет за цртање из ваше кабине, један лист доброг папира за копирање из фасцикле, ваша фотографија.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Maanta waxaad u baahan tahay: qalabkaaga sawir-qaadista ee cubby-gaaga, hal xaashi oo nuqul ah oo wanaagsan oo galkaaga ah, sawirkaaga.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Hoy necesitas: tu kit de dibujo de tu cubículo, una hoja de buen papel para fotocopias de tu carpeta y una foto tuya.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Dinten anjeun peryogi: kit gambar anjeun ti cubby anjeun, hiji lambar kertas salinan anu saé tina folder anjeun, poto anjeun nyalira.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Leo unahitaji: seti yako ya kuchora kutoka kwa cubby yako, karatasi moja ya nakala nzuri kutoka kwa folda yako, picha yako mwenyewe.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Idag behöver du: ditt ritpaket från din kubbe, ett ark bra kopieringspapper från din mapp, ditt foto på dig själv.</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Ngayon kailangan mo: ang iyong drawing kit mula sa iyong cubby, isang sheet ng magandang kopya ng papel mula sa iyong folder, ang iyong larawan ng iyong sarili.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இன்று உங்களுக்குத் தேவை: உங்கள் குட்டியிலிருந்து உங்கள் வரைதல் கிட், உங்கள் கோப்புறையிலிருந்து ஒரு நல்ல நகல் காகிதத்தின் ஒரு தாள், உங்கள் புகைப்படம்.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วันนี้คุณต้องมี: ชุดวาดรูปจากตู้ของคุณ กระดาษถ่ายเอกสารคุณภาพดี 1 แผ่นจากแฟ้มของคุณ และรูปถ่ายของคุณ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Bugün ihtiyacınız olanlar: dolabınızdaki çizim setiniz, klasörünüzden bir yaprak kaliteli fotokopi kağıdı ve kendinize ait bir fotoğrafınız.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Сьогодні вам знадобляться: ваш набір для малювання з вашого кубика, один аркуш хорошого копіювального паперу з вашої папки, ваша фотографія.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آج آپ کو ضرورت ہے: آپ کی کیبی سے آپ کی ڈرائنگ کٹ، آپ کے فولڈر سے اچھے کاپی پیپر کی ایک شیٹ، آپ کی اپنی تصویر۔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Hôm nay bạn cần: bộ dụng cụ vẽ từ ngăn tủ của bạn, một tờ giấy in đẹp từ cặp tài liệu, ảnh của bạn.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5ab40e28f4_0_17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25ab40e28f4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Work in progress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Puna në vazhdim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በሂደት ላይ ያለ ስራ</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العمل قيد التقدم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Աշխատանքն ընթացքի մեջ 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Treball en curs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正在进行中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Werk in uitvoering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کار در حال انجام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Travaux en cours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 Arbeit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કામ ચાલુ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कार्य प्रगति पर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Lavori in corso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進行中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진행 중인 작업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Kar berdewam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Kerja sedang berjalan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പണി പുരോഗമിക്കുന്നു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 भइरहेको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کار روان 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Trabalho em andamento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ਕੰਮ ਚੱਲ ਰਿਹਾ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Работа в процессе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Радови у току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Shaqada ayaa socota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Trabajo en progreso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Gawé dina kamajuan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Kazi inaendelea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Arbete pågår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Kasalukuyang ginagawa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வேலை நடந்து கொண்டிருக்கிறது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งานที่กำลังดำเนินการอยู่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Çalışma devam ediyor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Робота в процесі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کام جاری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Công việc đang tiến hành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bbcd34a6e0_0_43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2bbcd34a6e0_0_4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EVERYONE should be working on their good copy today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TË GJITHË duhet të punojnë për kopjen e tyre të mirë sot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ዛሬ ሁሉም ሰው ጥሩ ቅጂውን እየሰራ መሆን አለበት።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يجب على الجميع العمل على نسختهم الجيدة اليوم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ԲՈԼՈՐԸ պետք է այսօր աշխատի իր լավ օրինակի վրա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TOTS haurien d'estar treballant en la seva bona còpia avui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今天每个人都应该努力做好自己的文案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IEDEREEN zou vandaag aan zijn of haar goede tekst moeten werken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امروز همه باید روی نسخه خوب خود کار کنند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TOUT LE MONDE devrait travailler sur sa bonne copie aujourd'hui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JEDER sollte heute an seinem guten Exemplar arbeiten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દરેક વ્યક્તિએ આજે તેમની સારી નકલ પર કામ કરવું જોઈએ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आज हर किसी को अपनी अच्छी कॉपी पर काम करना चाहिए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TUTTI dovrebbero lavorare sulla loro buona copia oggi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誰もが今日、良いコピーを作成する必要があります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오늘은 모두가 좋은 사본을 작업해야 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Divê her kes îro li ser kopiya xwe ya baş bixebite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SEMUA ORANG harus mengusahakan salinan baik mereka hari 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എല്ലാവരും ഇന്ന് അവരുടെ നല്ല പകർപ്പിനായി പ്രവർത്തിക്കണം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सबैले आज आफ्नो राम्रो प्रतिलिपिमा काम गर्नुपर्छ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هرڅوک باید نن ورځ د دوی په ښه کاپي کار وکړي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TODOS deveriam estar trabalhando em sua boa cópia hoje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ਅੱਜ ਹਰ ਕਿਸੇ ਨੂੰ ਆਪਣੀ ਚੰਗੀ ਕਾਪੀ 'ਤੇ ਕੰਮ ਕਰਨਾ ਚਾਹੀਦਾ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Сегодня ВСЕМ следует работать над своим хорошим текстом.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СВИ данас треба да раде на својој доброј копији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Qof kastaa waa inuu ka shaqeeyaa nuqulkiisa wanaagsan maanta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TODOS deberían estar trabajando en su buena copia hoy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Unggal jalma kedah ngusahakeun salinan anu saé ayeuna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KILA mtu anapaswa kufanyia kazi nakala yake nzuri leo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ALLA borde jobba på sitt bra exemplar idag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LAHAT ay dapat na gumagawa ng kanilang magandang kopya ngayon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ஒவ்வொருவரும் இன்று தங்கள் நல்ல பிரதியை உருவாக்க வேண்டும்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ทุกคนควรทำงานบนสำเนาที่ดีของพวกเขาในวันนี้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HERKES bugün iyi kopyaları üzerinde çalışmalı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Сьогодні КОЖЕН має попрацювати над своїм гарним примірником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آج سب کو اپنی اچھی کاپی پر کام کرنا چاہیے۔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MỌI NGƯỜI nên làm việc trên bản sao tốt của họ ngày hôm nay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348fbd65228_0_27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348fbd65228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348fbd65228_0_47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348fbd65228_0_4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bbcd34a6e0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2bbcd34a6e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1f218755105_0_5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1f218755105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Take photographs of your portrait at the end of each day, even if it is a private one.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Take a photo of your portrait at the end of class, even just for you.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Bëni fotografi të portretit tuaj në fund të çdo dite, edhe nëse ai është privat.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ምንም እንኳን የግል ቢሆንም የቁምህን ፎቶግራፍ በእያንዳንዱ ቀን መጨረሻ ላይ አንሳ።</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التقط صورًا لصورتك الشخصية في نهاية كل يوم، حتى لو كانت صورة خاصة.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Լուսանկարեք ձեր դիմանկարը ամեն օրվա վերջում, նույնիսկ եթե այն անձնական 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Feu fotografies del vostre retrat al final de cada dia, encara que sigui privat.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每天结束时拍摄自己的肖像照，即使是私人肖像照。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Maak aan het eind van elke dag foto's van uw portret, zelfs als het een privéportret is.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در پایان هر روز از پرتره خود عکس بگیرید، حتی اگر شخصی باشد.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Prenez des photos de votre portrait à la fin de chaque journée, même s'il s'agit d'une journée privée.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Machen Sie am Ende jedes Tages Fotos von Ihrem Porträt, auch wenn es ein privates ist.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દરેક દિવસના અંતે તમારા પોટ્રેટના ફોટોગ્રાફ્સ લો, પછી ભલે તે ખાનગી હોય.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प्रत्येक दिन के अंत में अपने चित्र की तस्वीरें लें, भले ही वह निजी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Scatta delle fotografie del tuo ritratto alla fine di ogni giornata, anche se è privata.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たとえプライベートな一日であっても、毎日の終わりには自分のポートレートを写真に撮りましょう。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매일 업무가 끝나면, 비록 개인적인 시간일지라도 꼭 사진을 찍어 두세요.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 dawiya her rojê de wêneyên portreya xwe bikişînin, her çend ew yek taybet be jî.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Ambil gambar potret anda pada penghujung setiap hari, walaupun ia adalah potret peribadi.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ഓരോ ദിവസവും അവസാനം നിങ്ങളുടെ പോർട്രെയ്‌റ്റിൻ്റെ ഫോട്ടോകൾ എടുക്കുക, അത് സ്വകാര്യമാണെങ്കിൽ പോലും.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प्रत्येक दिनको अन्त्यमा तपाईंको पोर्ट्रेटको फोटोहरू लिनुहोस्, चाहे यो एक निजी 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هرې ورځې په پای کې د خپل انځور عکسونه واخلئ، حتی که دا یو شخصي 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Tire fotos do seu retrato no final de cada dia, mesmo que seja um dia privado.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ਹਰ ਦਿਨ ਦੇ ਅੰਤ ਵਿੱਚ ਆਪਣੇ ਪੋਰਟਰੇਟ ਦੀਆਂ ਫੋਟੋਆਂ ਲਓ, ਭਾਵੇਂ ਇਹ ਇੱਕ ਨਿੱਜੀ ਹੋਵੇ।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Фотографируйте свой портрет в конце каждого дня, даже если это личный день.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Фотографишите свој портрет на крају сваког дана, чак и ако је приватан.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Sawiro ka qaad sawirkaaga dhammaadka maalin kasta, xitaa haddii uu yahay mid gaar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Toma fotografías de tu retrato al final de cada día, incluso si es privado.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Candak poto potrét anjeun dina tungtung unggal dinten, sanaos éta pribadi.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Piga picha za picha yako mwishoni mwa kila siku, hata ikiwa ni ya faragha.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 bilder av ditt porträtt i slutet av varje dag, även om det är ett privat.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Kumuha ng mga larawan ng iyong portrait sa pagtatapos ng bawat araw, kahit na ito ay pribado.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உருவப்படம் தனிப்பட்டதாக இருந்தாலும், ஒவ்வொரு நாளின் முடிவிலும் புகைப்படம் எடுக்கவும்.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ถ่ายภาพบุคคลของคุณในตอนท้ายของแต่ละวัน แม้ว่าจะเป็นภาพส่วนตัวก็ตาม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Özel bir gün bile olsa, her günün sonunda portrenizin fotoğraflarını çekin.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Робіть фотографії свого портрета в кінці кожного дня, навіть якщо це приватний день.</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ہر دن کے اختتام پر اپنے پورٹریٹ کی تصاویر لیں، چاہے وہ پرائیویٹ ہو۔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Chụp ảnh chân dung của bạn vào cuối mỗi ngày, ngay cả khi đó là ảnh riêng tư.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8ed4af5078_0_162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28ed4af5078_0_16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Ask your teacher to take a photo of your work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Kërkojini mësuesit tuaj të bëjë një foto të punës suaj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የስራዎን ፎቶ እንዲያነሳ አስተማሪዎን ይጠይቁ</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اطلب من معلمك أن يلتقط صورة لعملك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Խնդրեք ձեր ուսուցչին լուսանկարել ձեր աշխատանքը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Demana al teu professor que faci una foto del teu treball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让你的老师给你的作品拍照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Vraag je leraar om een foto van je werk te maken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از معلم خود بخواهید از کار شما عکس بگیرد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Demandez à votre professeur de prendre une photo de votre travail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Bitten Sie Ihren Lehrer, ein Foto Ihrer Arbeit zu machen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શિક્ષકને તમારા કાર્યનો ફોટો લેવા માટે કહો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शिक्षक से अपने काम की तस्वीर लेने के लिए कहें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Chiedi al tuo insegnante di scattare una foto del tuo lavoro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先生にあなたの作品の写真を撮ってもらいましょう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선생님께 당신의 작품 사진을 찍어달라고 부탁하세요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 mamosteyê xwe bipirsin ku wêneyek xebata we bigire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Minta guru anda mengambil gambar kerja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ജോലിയുടെ ഫോട്ടോ എടുക്കാൻ അധ്യാപകനോട് ആവശ്യപ്പെടുക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तपाईंको शिक्षकलाई तपाईंको कामको फोटो लिन सोध्नुहोस्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له خپل ښوونکي څخه وغواړئ چې ستاسو د کار عکس واخلي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Peça ao seu professor para tirar uma foto do seu trabalho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ਆਪਣੇ ਅਧਿਆਪਕ ਨੂੰ ਆਪਣੇ ਕੰਮ ਦੀ ਫੋਟੋ ਲੈਣ ਲਈ ਕਹੋ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Попросите учителя сфотографировать вашу работу.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Замолите свог учитеља да фотографише ваш рад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Weydii macalinkaaga inuu sawir ka qaado shaqadaada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Pídele a tu profesor que tome una foto de tu trabajo.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Tanya guru anjeun nyandak poto karya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Mwambie mwalimu wako apige picha ya kazi yako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 din lärare att ta ett foto av ditt arbete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Hilingin sa iyong guro na kumuha ng larawan ng iyong gawa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வேலையைப் புகைப்படம் எடுக்க உங்கள் ஆசிரியரிடம் கேளுங்கள்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ขอให้ครูถ่ายรูปงานของคุณ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Öğretmeninizden çalışmanızın fotoğrafını çekmesini isteyin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Попросіть вчителя сфотографувати вашу роботу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اپنے استاد سے اپنے کام کی تصویر لینے کو کہیں۔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Yêu cầu giáo viên chụp ảnh bài làm của bạn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8ed4af5078_0_162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28ed4af5078_0_16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827a0da140_0_12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2827a0da140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11557ab3133_0_4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11557ab3133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were doing a rough copy, move quickly to your good copy today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Nëse po bënit një kopje të përafërt, lëvizni shpejt te kopja juaj e mirë sot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ሻካራ ቅጂ እየሰሩ ከሆነ ዛሬ በፍጥነት ወደ ጥሩ ቅጂዎ ይሂዱ</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إذا كنت تقوم بنسخة أولية، فانتقل بسرعة إلى نسختك الجيدة اليوم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Եթե կոպիտ կրկնօրինակում էիք անում, արագ անցեք ձեր լավ օրինակին այսօր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estàveu fent una còpia aproximada, aneu ràpidament a la vostra bona còpia avui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如果您正在做草稿，今天请快速转到您的好稿</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Als u een kladversie maakte, ga dan vandaag snel over op uw goede kopie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یک نسخه تقریبی انجام می‌دادید، امروز به سرعت به سراغ نسخه خوب خود بروید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vous faisiez une ébauche, passez rapidement à votre bonne copie aujourd'hui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Wenn Sie einen Rohentwurf erstellt haben, gehen Sie heute schnell zu Ihrem endgültigen Entwurf über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તમે રફ કોપી કરી રહ્યા હો, તો આજે જ તમારી સારી નકલ પર જાઓ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आप एक रफ कॉपी बना रहे थे, तो आज ही अपनी अच्छी कॉपी पर काम शुरू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stavi facendo una bozza, passa subito alla tua copia migliore oggi stesso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下書きをしていた場合は、今日すぐに良いコピーに移りましょう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초안을 작성 중이시라면 오늘 바로 정식 사본으로 넘어가세요.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 we kopiyek hişk dikir, îro zû berbi kopiyek xweya baş ve biçin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Jika anda membuat salinan kasar, beralih dengan cepat ke salinan bagus anda hari 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ഒരു പരുക്കൻ പകർപ്പാണ് ചെയ്യുന്നതെങ്കിൽ, ഇന്ന് നിങ്ങളുടെ നല്ല പകർപ്പിലേക്ക് വേഗത്തിൽ നീങ്ങുക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तपाईं कुनै नराम्रो प्रतिलिपि गर्दै हुनुहुन्छ भने, आज तपाईंको राम्रो प्रतिलिपिमा छिटो जानुहोस्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که تاسو یو ناڅاپه کاپي ترسره کوئ، نن ورځ ژر تر ژره خپل ښه کاپي ته لاړ شئ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você estava fazendo um rascunho, passe rapidamente para sua cópia boa hoje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 ਤੁਸੀਂ ਇੱਕ ਮੋਟਾ ਕਾਪੀ ਕਰ ਰਹੇ ਸੀ, ਤਾਂ ਅੱਜ ਹੀ ਆਪਣੀ ਚੰਗੀ ਕਾਪੀ 'ਤੇ ਜਾਓ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Если вы делали черновой вариант, скорее приступайте к чистому варианту сегодня.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Ако сте радили грубу копију, брзо пређите на своју добру копију данас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Haddii aad samaynaysay nuqul qallafsan, dhaqso ugu dhaqaaq nuqulkaaga wanaagsan maanta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estaba haciendo un borrador, pase rápidamente a su copia buena hoy.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Lamun anjeun ngalakukeun salinan kasar, pindah gancang ka salinan alus anjeun kiwari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Ikiwa ulikuwa unafanya nakala mbaya, nenda haraka kwenye nakala yako nzuri leo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 du gjorde en grov kopia, gå snabbt till ditt bra exemplar idag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Kung gumagawa ka ng magaspang na kopya, lumipat kaagad sa iyong magandang kopya ngayon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தோராயமான நகலைச் செய்து கொண்டிருந்தால், இன்றே உங்கள் நல்ல பிரதிக்கு விரைவாகச் செல்லுங்கள்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หากคุณกำลังทำสำเนาแบบคร่าวๆ ให้รีบทำสำเนาที่ดีของคุณวันนี้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Eğer taslak bir kopya hazırlıyorsanız, bugün hemen iyi kopyanıza geçin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Якщо ви робили чорнову копію, швидко перейдіть до хорошої копії сьогодні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آپ رف کاپی کر رہے تھے، تو آج ہی اپنی اچھی کاپی پر جائیں۔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Nếu bạn đang làm bản sao thô, hãy nhanh chóng chuyển sang bản sao tốt của bạn ngay hôm nay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334cfff3d1e_0_121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334cfff3d1e_0_1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did not have a photo yesterday, open your booklet so I can check the today’s goal for today.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didn’t get a photo yesterday, hand in today’s goal..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Nëse nuk keni pasur një foto dje, hapni broshurën tuaj që të mund të kontrolloj objektivin e sotëm për sot.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ትላንትና ፎቶ ከሌለህ የዛሬውን ግብ ለማየት እንድችል ቡክሌትህን ክፈት።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إذا لم يكن لديك صورة بالأمس، افتح كتيبك حتى أتمكن من التحقق من هدف اليوم.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Եթե երեկ լուսանկար չունեիք, բացեք ձեր գրքույկը, որպեսզի կարողանամ ստուգել այսօրվա նպատակը: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no teníeu cap foto ahir, obriu el vostre fullet perquè pugui comprovar l'objectiu d'avui.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如果您昨天没有照片，请打开您的小册子，以便我检查今天的目标。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Als je gisteren geen foto had, open dan je boekje zodat ik het doel voor vandaag kan controleren.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دیروز عکسی نداشتید، دفترچه خود را باز کنید تا بتوانم هدف امروز را برای امروز بررسی کنم.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vous n’aviez pas de photo hier, ouvrez votre livret pour que je puisse vérifier l’objectif d’aujourd’hui.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Wenn Sie gestern kein Foto hatten, öffnen Sie Ihr Heft, damit ich das heutige Ziel überprüfen kann.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તમારી પાસે ગઈકાલે ફોટો ન હોય, તો તમારી પુસ્તિકા ખોલો જેથી હું આજનું આજનું લક્ષ્ય ચકાસી શકું.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कल आपके पास कोई फोटो नहीं थी, तो अपनी पुस्तिका खोलें ताकि मैं आज के लक्ष्य की जांच कर सकूं।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ieri non avevi una foto, apri il tuo opuscolo così posso controllare l'obiettivo di oggi.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昨日写真を撮っていなかったら、冊子を開いて今日の目標を確認させてください。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어제 사진이 없으셨다면 책자를 펴서 오늘의 목표를 확인해 보세요.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 duh wêneyek we tunebû, pirtûka xwe vekin da ku ez bikaribim armanca îro ya îro kontrol bikim.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Jika anda tidak mempunyai foto semalam, buka buku kecil anda supaya saya boleh menyemak matlamat hari ini untuk hari 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ഇന്നലെ നിങ്ങളുടെ പക്കൽ ഫോട്ടോ ഇല്ലെങ്കിൽ, നിങ്ങളുടെ ബുക്ക്‌ലെറ്റ് തുറക്കുക, അതുവഴി ഇന്നത്തെ ലക്ഷ്യം എനിക്ക് പരിശോധിക്കാം.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तपाईंसँग हिजो फोटो छैन भने, तपाईंको पुस्तिका खोल्नुहोस् ताकि म आजको लागि आजको लक्ष्य जाँच गर्न सकूँ।</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که تاسو پرون عکس نه درلود، خپل کتابچه خلاص کړئ ترڅو زه د نن ورځې هدف وګورم.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você não tinha foto ontem, abra seu livreto para que eu possa conferir a meta de hoje.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ਜੇਕਰ ਤੁਹਾਡੇ ਕੋਲ ਕੱਲ੍ਹ ਕੋਈ ਫੋਟੋ ਨਹੀਂ ਸੀ, ਤਾਂ ਆਪਣੀ ਕਿਤਾਬਚਾ ਖੋਲ੍ਹੋ ਤਾਂ ਜੋ ਮੈਂ ਅੱਜ ਦੇ ਲਈ ਅੱਜ ਦੇ ਟੀਚੇ ਦੀ ਜਾਂਚ ਕਰ ਸਕਾਂ।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Если вчера у вас не было фотографии, откройте ваш буклет, чтобы я мог проверить сегодняшнюю цель на сегодня.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Ако јуче нисте имали фотографију, отворите своју књижицу да могу да проверим данашњи циљ за данас.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Haddii aanad haysan sawir shalay, fur buug-yarahaaga si aan u hubiyo yoolka maanta ee maanta.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no tuviste una foto ayer, abre tu cuadernillo para que pueda verificar el objetivo de hoy.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Upami anjeun teu gaduh poto kamari, buka buklet anjeun supados kuring tiasa mariksa tujuan dinten ayeuna.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Ikiwa hukuwa na picha jana, fungua kijitabu chako ili niweze kuangalia lengo la leo la leo.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 du inte hade ett foto igår, öppna ditt häfte så att jag kan kolla dagens mål för idag.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Kung wala kang larawan kahapon, buksan ang iyong buklet para masuri ko ang layunin ngayon para sa araw na ito.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நேற்று உங்களிடம் புகைப்படம் இல்லையென்றால், உங்கள் கையேட்டைத் திறக்கவும், இதன் மூலம் இன்றைய இலக்கை என்னால் சரிபார்க்க முடியும்.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หากคุณไม่มีรูปถ่ายเมื่อวานนี้ โปรดเปิดสมุดของคุณเพื่อให้ฉันสามารถตรวจสอบเป้าหมายของวันนี้ได้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Dün fotoğrafınız yoksa lütfen kitapçığınızı açın ki bugünkü hedefinizi kontrol edebileyim.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Якщо у вас не було фотографії вчора, відкрийте свій буклет, щоб я міг перевірити сьогоднішню мету на сьогодні.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آپ کے پاس کل تصویر نہیں تھی، تو اپنا کتابچہ کھولیں تاکہ میں آج کے لیے آج کا مقصد دیکھ سکوں۔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Nếu bạn không có ảnh chụp ngày hôm qua, hãy mở tập sách ra để tôi có thể kiểm tra mục tiêu của ngày hôm nay.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ba512a84ae_0_16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2ba512a84ae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Using a light table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Përdorimi i një tavoline të lehtë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የብርሃን ጠረጴዛን በመጠቀም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استخدام طاولة الضوء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Օգտագործելով թեթև սեղան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Utilitzant una taula de llum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使用光桌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Gebruik van een lichttafel</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استفاده از میز نور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Utiliser une table lumineuse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Verwendung eines Leuchttisches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પ્રકાશ ટેબલનો ઉપયોગ કરવો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प्रकाश तालिका का उपयोग करना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Utilizzo di un tavolo luminoso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ライトテーブルの使用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라이트 테이블 사용하기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Bikaranîna tabloya sivik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Menggunakan meja yang ringan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ഒരു ലൈറ്റ് ടേബിൾ ഉപയോഗിച്ച്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हल्का टेबल प्रयोग गर्दै</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رڼا میز کارول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Usando uma mesa de luz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ਇੱਕ ਲਾਈਟ ਟੇਬਲ ਦੀ ਵਰਤੋਂ ਕਰਨਾ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Использование светового стола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Коришћење светлосног стола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Isticmaalka miis khafiif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Usando una mesa de luz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Ngagunakeun méja lampu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Kutumia meza nyepesi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Använda ett ljusbord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Gamit ang isang magaan na mesa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ஒளி அட்டவணையைப் பயன்படுத்துதல்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การใช้โต๊ะไฟ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Işık masası kullanımı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Використання світлового столу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روشنی کی میز کا استعمال کرتے ہوئے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Sử dụng bàn đèn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ba512a84ae_0_27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2ba512a84ae_0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Two or three people can use a light table at the same time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Dy ose tre persona mund të përdorin një tavolinë të lehtë në të njëjtën kohë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ሁለት ወይም ሶስት ሰዎች በአንድ ጊዜ የብርሃን ጠረጴዛን መጠቀም ይችላሉ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يمكن لشخصين أو ثلاثة استخدام طاولة ضوء في نفس الوقت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Երկու կամ երեք հոգի կարող են միաժամանակ օգտագործել թեթեւ սեղան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Dues o tres persones poden utilitzar una taula de llum al mateix temps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两到三个人可以同时使用一个灯桌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Twee of drie personen kunnen tegelijkertijd een lichttafel gebruiken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دو یا سه نفر می توانند همزمان از یک میز نور استفاده کنند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Deux ou trois personnes peuvent utiliser une table lumineuse en même temps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Zwei oder drei Personen können gleichzeitig einen Leuchttisch nutzen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બે અથવા ત્રણ લોકો એક જ સમયે પ્રકાશ ટેબલનો ઉપયોગ કરી શકે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एक ही समय में दो या तीन लोग लाइट टेबल का उपयोग कर सकते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Due o tre persone possono utilizzare un tavolo luminoso contemporaneamente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ライトテーブルは2～3人で同時に使用できます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2~3명이 동시에 라이트 테이블을 사용할 수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Du-sê kes dikarin di heman demê de maseyek sivik bikar bînin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Dua atau tiga orang boleh menggunakan meja ringan pada masa yang sama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രണ്ടോ മൂന്നോ പേർക്ക് ഒരേ സമയം ലൈറ്റ് ടേബിൾ ഉപയോഗിക്കാം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दुई वा तीन जनाले एकै समयमा लाइट टेबल प्रयोग गर्न सक्छन्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دوه یا درې کسان کولی شي په ورته وخت کې د رڼا میز وکاروي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Duas ou três pessoas podem usar uma mesa de luz ao mesmo tempo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ਦੋ ਜਾਂ ਤਿੰਨ ਵਿਅਕਤੀ ਇੱਕੋ ਸਮੇਂ ਇੱਕ ਲਾਈਟ ਟੇਬਲ ਦੀ ਵਰਤੋਂ ਕਰ ਸਕਦੇ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Световым столом могут пользоваться два или три человека одновременно.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Двоје или три особе могу истовремено да користе светлосни сто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Laba ama saddex qof ayaa isticmaali kara miis iftiin isku mar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Dos o tres personas pueden utilizar una mesa de luz al mismo tiempo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Dua atanapi tilu jalma tiasa nganggo méja lampu dina waktos anu sami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Watu wawili au watatu wanaweza kutumia meza nyepesi kwa wakati mmoja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Två eller tre personer kan använda ett ljusbord samtidigt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Dalawa o tatlong tao ang maaaring gumamit ng magaan na mesa nang sabay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இரண்டு அல்லது மூன்று பேர் ஒரே நேரத்தில் லைட் டேபிளைப் பயன்படுத்தலாம்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สามารถใช้โต๊ะไฟพร้อมกันได้สองหรือสามคน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Aynı anda iki veya üç kişi ışık masasını kullanabilir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Світловим столиком можуть користуватися одночасно двоє-троє людей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ایک ہی وقت میں دو یا تین لوگ لائٹ ٹیبل استعمال کر سکتے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Hai hoặc ba người có thể sử dụng bàn đèn cùng một lúc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115b209b4f1_2_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115b209b4f1_2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Start with very light lines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Filloni me linja shumë të lehta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በጣም ቀላል በሆኑ መስመሮች ይጀምሩ</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ابدأ بخطوط خفيفة جدًا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Սկսեք շատ թեթև գծերով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Comenceu amb línies molt lleugeres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从非常浅的线条开始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Begin met heel lichte lijnen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با خطوط بسیار سبک شروع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Commencez par des lignes très légères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Beginnen Sie mit sehr leichten Linien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ખૂબ જ હળવા રેખાઓથી પ્રારંભ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बहुत हल्की रेखाओं से शुरुआत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Inizia con linee molto leggere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非常に細い線から始める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매우 가벼운 선으로 시작하세요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 xetên pir sivik dest pê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Mulakan dengan garisan yang sangat ringan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വളരെ നേരിയ വരകളിൽ നിന്ന് ആരംഭിക്കുക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धेरै हल्का रेखाहरूसँग सुरु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خورا روښانه لینونو سره پیل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Comece com linhas bem leves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ਬਹੁਤ ਹਲਕੀ ਲਾਈਨਾਂ ਨਾਲ ਸ਼ੁਰੂ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Начните с очень светлых линий.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Почните са врло лаганим линијама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 bilow khadadka aadka u fudud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Comience con líneas muy claras.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Mimitian ku garis anu terang pisan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Anza na mistari nyepesi sana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Börja med mycket ljusa linjer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Magsimula sa napakagaan na linya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மிகவும் லேசான கோடுகளுடன் தொடங்கவும்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เริ่มต้นด้วยเส้นที่เบามาก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Çok hafif çizgilerle başlayın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Почніть з дуже легких ліній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بہت ہلکی لائنوں کے ساتھ شروع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Bắt đầu với những đường nét rất nhẹ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11557ab3133_0_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11557ab3133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First use your lightest photograph to get the shapes of the darkest shadows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Fillimisht përdorni fotografinë tuaj më të lehtë për të marrë format e hijeve më të errëta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የጨለማ ጥላዎችን ቅርጾች ለማግኘት በመጀመሪያ ቀለል ያለ ፎቶግራፍዎን ይጠቀሙ</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استخدم أولاً صورتك الأفتح للحصول على أشكال الظلال الداكنة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Սկզբում օգտագործեք ձեր ամենաթեթև լուսանկարը՝ ամենամութ ստվերների ձևերը ստանալու համար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Primer utilitzeu la vostra fotografia més clara per obtenir les formes de les ombres més fosques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首先使用最亮的照片来获取最暗阴影的形状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Gebruik eerst je lichtste foto om de vormen van de donkerste schaduwen vast te leggen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ابتدا از روشن ترین عکس خود برای به دست آوردن شکل تاریک ترین سایه ها استفاده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Utilisez d’abord votre photo la plus claire pour obtenir les formes des ombres les plus sombres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Verwenden Sie zunächst Ihr hellstes Foto, um die Formen der dunkelsten Schatten zu erhalten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સૌથી ઘાટા પડછાયાના આકારો મેળવવા માટે પહેલા તમારા સૌથી હળવા ફોટોગ્રાફનો ઉપયોગ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सबसे पहले अपनी सबसे हल्की तस्वीर का उपयोग करके सबसे गहरे छाया का आकार प्राप्त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 prima cosa usa la tua fotografia più chiara per ottenere le forme delle ombre più scure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まず、最も明るい写真を使って、最も暗い影の形をつかみます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먼저 가장 밝은 사진을 사용하여 가장 어두운 그림자 모양을 얻으세요.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wêneya xweya herî sivik bikar bînin da ku şeklên siyên herî tarî bistînin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Mula-mula gunakan gambar paling terang anda untuk mendapatkan bentuk bayang-bayang paling gelap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ഇരുണ്ട നിഴലുകളുടെ രൂപങ്ങൾ ലഭിക്കാൻ ആദ്യം നിങ്ങളുടെ കനംകുറഞ്ഞ ഫോട്ടോ ഉപയോഗിക്കുക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अँध्यारो छायाँको आकारहरू प्राप्त गर्न पहिले आफ्नो सबैभन्दा हल्का फोटो प्रयोग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لومړی خپل روښانه عکس وکاروئ ترڅو د تیاره سیوري شکلونه ترلاسه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Primeiro use sua fotografia mais clara para obter as formas das sombras mais escuras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ਸਭ ਤੋਂ ਗੂੜ੍ਹੇ ਪਰਛਾਵੇਂ ਦੇ ਆਕਾਰ ਪ੍ਰਾਪਤ ਕਰਨ ਲਈ ਪਹਿਲਾਂ ਆਪਣੀ ਸਭ ਤੋਂ ਹਲਕੀ ਫੋਟੋ ਦੀ ਵਰਤੋਂ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Сначала используйте самую светлую фотографию, чтобы получить форму самых темных теней.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Прво користите своју најсветлију фотографију да бисте добили облике најтамнијих сенки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Marka hore isticmaal sawirkaaga ugu fudud si aad u heshid qaababka hadhyada madow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Primero usa tu fotografía más clara para obtener las formas de las sombras más oscuras.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Mimiti nganggo poto panghampangna anjeun pikeun kéngingkeun bentuk kalangkang anu paling poék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Kwanza tumia picha yako nyepesi kupata maumbo ya vivuli vyeusi zaidi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Använd först ditt ljusaste fotografi för att få formerna av de mörkaste skuggorna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Gamitin muna ang iyong pinakamaliwanag na larawan upang makuha ang mga hugis ng pinakamadilim na anino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இருண்ட நிழல்களின் வடிவங்களைப் பெற முதலில் உங்கள் லேசான புகைப்படத்தைப் பயன்படுத்தவும்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ขั้นแรกใช้รูปถ่ายที่สว่างที่สุดของคุณเพื่อให้ได้รูปร่างของเงาที่มืดที่สุด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İlk olarak en koyu gölgelerin şekillerini elde etmek için en açık fotoğrafınızı kullanın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Спочатку використовуйте свою найсвітлішу фотографію, щоб отримати форми найтемніших тіней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گہرے ترین سائے کی شکلیں حاصل کرنے کے لیے پہلے اپنی ہلکی ترین تصویر استعمال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Đầu tiên hãy sử dụng bức ảnh sáng nhất của bạn để có được hình dạng của những bóng tối nhất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11557ab3133_0_1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11557ab3133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Then use your darkest photo to get the shapes of the lightest areas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Më pas përdorni foton tuaj më të errët për të marrë format e zonave më të lehta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ከዚያ በጣም ቀላል የሆኑትን ቦታዎች ቅርጾች ለማግኘት በጣም ጨለማውን ፎቶዎን ይጠቀሙ</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ثم استخدم صورتك الأكثر قتامة للحصول على أشكال المناطق الأكثر إضاءة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Այնուհետև օգտագործեք ձեր ամենամութ լուսանկարը՝ ամենաթեթև հատվածների ձևերը ստանալու համար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 continuació, utilitzeu la vostra foto més fosca per obtenir les formes de les zones més clares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然后使用最暗的照片来获取最亮区域的形状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Gebruik vervolgens je donkerste foto om de vormen van de lichtste gebieden vast te leggen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سپس از تاریک ترین عکس خود برای به دست آوردن شکل روشن ترین مناطق استفاده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Utilisez ensuite votre photo la plus sombre pour obtenir les formes des zones les plus claires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Verwenden Sie dann Ihr dunkelstes Foto, um die Formen der hellsten Bereiche zu erhalten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પછી સૌથી હળવા વિસ્તારોના આકાર મેળવવા માટે તમારા ઘાટા ફોટાનો ઉપયોગ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फिर सबसे गहरे रंग की तस्वीर का उपयोग करके सबसे हल्के क्षेत्रों के आकार प्राप्त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Quindi usa la tua foto più scura per ottenere le forme delle aree più chiare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次に、最も暗い写真を使用して、最も明るい部分の形状を取得します。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그런 다음 가장 어두운 사진을 사용하여 가장 밝은 영역의 모양을 얻으십시오.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Dûv re wêneya xweya herî tarî bikar bînin da ku şeklên deverên herî sivik bistînin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Kemudian gunakan foto paling gelap anda untuk mendapatkan bentuk kawasan paling terang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തുടർന്ന് ഏറ്റവും കനംകുറഞ്ഞ പ്രദേശങ്ങളുടെ രൂപങ്ങൾ ലഭിക്കാൻ നിങ്ങളുടെ ഇരുണ്ട ഫോട്ടോ ഉപയോഗിക്കുക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त्यसपछि सबैभन्दा हल्का क्षेत्रहरूको आकारहरू प्राप्त गर्न आफ्नो सबैभन्दा गाढा फोटो प्रयोग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بیا د روښانه سیمو شکلونو ترلاسه کولو لپاره خپل تیاره عکس وکاروئ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Em seguida, use sua foto mais escura para obter as formas das áreas mais claras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ਫਿਰ ਸਭ ਤੋਂ ਹਲਕੇ ਖੇਤਰਾਂ ਦੇ ਆਕਾਰ ਪ੍ਰਾਪਤ ਕਰਨ ਲਈ ਆਪਣੀ ਸਭ ਤੋਂ ਗੂੜ੍ਹੀ ਫੋਟੋ ਦੀ ਵਰਤੋਂ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Затем используйте самую темную фотографию, чтобы получить формы самых светлых участков.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Затим користите своју најтамнију фотографију да бисте добили облике најсветлијих области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 dib isticmaal sawirkaaga ugu madow si aad u hesho qaababka meelaha ugu fudud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Luego usa tu foto más oscura para obtener las formas de las áreas más claras.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Teras pake poto anjeun anu paling poék pikeun kéngingkeun bentuk daérah anu paling terang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Kisha tumia picha yako nyeusi zaidi kupata maumbo ya maeneo mepesi zaidi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Använd sedan ditt mörkaste foto för att få formerna på de ljusaste områdena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Pagkatapos ay gamitin ang iyong pinakamadilim na larawan upang makuha ang mga hugis ng pinakamaliwanag na lugar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பின்னர், லேசான பகுதிகளின் வடிவங்களைப் பெற உங்கள் இருண்ட புகைப்படத்தைப் பயன்படுத்தவும்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จากนั้นใช้ภาพที่มืดที่สุดของคุณเพื่อสร้างรูปร่างของพื้นที่ที่สว่างที่สุด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Daha sonra en açık alanların şekillerini elde etmek için en koyu fotoğrafınızı kullanın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Потім використовуйте свою найтемнішу фотографію, щоб отримати форми найсвітліших ділянок</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پھر ہلکے علاقوں کی شکلیں حاصل کرنے کے لیے اپنی سیاہ ترین تصویر کا استعمال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Sau đó sử dụng bức ảnh tối nhất của bạn để lấy hình dạng của các vùng sáng nhất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2ba512a84ae_0_38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2ba512a84ae_0_3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Light tables help you with shapes and sizes, not detail.  You are looking through a piece of paper for heaven’s sake! You will capture most of the detail looking at your print at your table.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Light tables help you with shapes and sizes, not detail.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Tavolinat e lehta ju ndihmojnë me forma dhe madhësi, jo me detaje.  Ju po shikoni nëpër një copë letër për hir të qiellit! Ju do të kapni shumicën e detajeve duke parë printimin tuaj në tryezën tuaj.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የብርሃን ጠረጴዛዎች በቅርጾች እና በመጠን ይረዱዎታል, ዝርዝር አይደሉም.  ለመንግሥተ ሰማያት ብላችሁ በወረቀት እያያችሁ ነው! በጠረጴዛዎ ላይ ያለውን ህትመትዎን ሲመለከቱ አብዛኛው ዝርዝሮችን ይይዛሉ።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تُساعدك طاولات الإضاءة على التركيز على الأشكال والأحجام، لا على التفاصيل. أنت تنظر من خلال ورقة، يا إلهي! ستُلتقط معظم التفاصيل عند النظر إلى طباعتك على طاولتك.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Թեթև սեղաններն օգնում են ձեզ ձևերի և չափերի, այլ ոչ թե մանրամասների հարցում:  Դուք թղթի կտոր եք նայում հանուն դրախտի: Դուք կգրանցեք մանրամասների մեծ մասը՝ նայելով ձեր տպագրությանը ձեր սեղանի վրա: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Les taules lleugeres us ajuden amb les formes i mides, no amb els detalls.  Esteu mirant un tros de paper per amor del cel! Captaràs la major part dels detalls mirant la teva impressió a la teva taula.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看片台能帮你捕捉形状和尺寸，而不是细节。你看的可是一张纸啊！你坐在看片台上看照片，就能捕捉到大部分细节。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Lichttafels helpen je met vormen en maten, niet met details. Je kijkt immers door een stuk papier! Je legt de meeste details vast als je naar je print op je tafel kijkt.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میزهای سبک به شما در اشکال و اندازه کمک می کنند، نه جزئیات.  شما به خاطر بهشت از طریق یک تکه کاغذ نگاه می کنید! شما بیشتر جزئیات را با نگاهی به چاپ خود در میز خود ثبت خواهید کرد.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Les tables lumineuses vous aident à travailler les formes et les tailles, pas les détails. Vous regardez à travers une feuille de papier, bon sang ! Vous capturerez la plupart des détails en regardant votre tirage sur votre table.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Leuchttische helfen Ihnen bei Formen und Größen, nicht bei Details. Sie schauen durch ein Stück Papier, um Himmels willen! Die meisten Details erfassen Sie, wenn Sie Ihren Ausdruck am Tisch betrachten.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પ્રકાશ કોષ્ટકો તમને આકારો અને કદમાં મદદ કરે છે, વિગતો નહીં.  તમે સ્વર્ગની ખાતર કાગળના ટુકડાને જોઈ રહ્યા છો! તમે તમારા ટેબલ પર તમારી પ્રિન્ટ જોઈને મોટાભાગની વિગતો મેળવશો.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लाइट टेबल आपको आकार और नाप समझने में मदद करती हैं, न कि बारीकियाँ। आप तो बस कागज़ के एक टुकड़े को देख रहे हैं! आप अपनी टेबल पर रखे प्रिंट को देखकर ज़्यादातर बारीकियाँ कैद कर लेंगे।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 tavoli luminosi ti aiutano con forme e dimensioni, non con i dettagli. Stai guardando attraverso un foglio di carta, per l'amor del cielo! Catturerai la maggior parte dei dettagli guardando la tua stampa sul tavolo.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ライトテーブルは形やサイズを測るのに役立ち、ディテールは測れません。そもそも、紙を通して見ているのですから！テーブルでプリントを見れば、ほとんどのディテールを捉えることができるでしょう。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라이트 테이블은 모양과 크기를 잡는 데 도움이 될 뿐, 디테일을 잡는 데는 도움이 되지 않습니다. 맙소사, 종이를 들여다보는 거죠! 테이블에서 인쇄물을 보면 디테일의 대부분을 포착할 수 있을 거예요.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Tabloyên ronahiyê bi şekl û mezinan, ne bi hûrgulî, ji we re dibin alîkar.  Hûn ji bo xatirê bihuştê li kaxezek dinêrin! Hûn ê piraniya hûrguliyan li çapa xwe li ser maseya xwe binihêrin.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Meja ringan membantu anda dengan bentuk dan saiz, bukan perincian.  Anda sedang mencari sekeping kertas demi syurga! Anda akan menangkap sebahagian besar butiran melihat cetakan anda di meja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ലൈറ്റ് ടേബിളുകൾ ആകൃതിയിലും വലുപ്പത്തിലും നിങ്ങളെ സഹായിക്കുന്നു, വിശദാംശങ്ങളല്ല.  നിങ്ങൾ സ്വർഗ്ഗത്തിനുവേണ്ടി ഒരു കടലാസുതുണ്ടിലൂടെ നോക്കുകയാണ്! നിങ്ങളുടെ ടേബിളിൽ നിങ്ങളുടെ പ്രിൻ്റ് നോക്കുമ്പോൾ മിക്ക വിശദാംശങ്ങളും നിങ്ങൾ പിടിച്ചെടുക്കും.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हल्का टेबलहरूले तपाईंलाई आकार र साइजहरूमा मद्दत गर्दछ, विवरण होइन।  तपाईं स्वर्गको लागि कागजको टुक्रा हेर्दै हुनुहुन्छ! तपाइँ तपाइँको तालिका मा तपाइँको प्रिन्ट हेर्दै धेरै विवरणहरु कैद गर्नुहुनेछ।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رڼا میزونه تاسو سره د شکلونو او اندازو سره مرسته کوي، نه توضیحات.  تاسو د جنت لپاره د کاغذ د یوې ټوټې په لټه کې یاست! تاسو به ډیری توضیحات په خپل میز کې ستاسو د چاپ په لټه کې ونیسئ.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Mesas de luz ajudam você com formas e tamanhos, não com detalhes. Você está olhando através de um pedaço de papel, pelo amor de Deus! Você vai capturar a maior parte dos detalhes olhando para a sua impressão na mesa.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ਲਾਈਟ ਟੇਬਲ ਆਕਾਰਾਂ ਅਤੇ ਆਕਾਰਾਂ ਵਿੱਚ ਤੁਹਾਡੀ ਮਦਦ ਕਰਦੇ ਹਨ, ਵੇਰਵੇ ਨਹੀਂ।  ਤੁਸੀਂ ਸਵਰਗ ਦੀ ਖ਼ਾਤਰ ਕਾਗਜ਼ ਦੇ ਟੁਕੜੇ ਨੂੰ ਦੇਖ ਰਹੇ ਹੋ! ਤੁਸੀਂ ਆਪਣੀ ਮੇਜ਼ 'ਤੇ ਆਪਣੇ ਪ੍ਰਿੰਟ ਨੂੰ ਦੇਖਦੇ ਹੋਏ ਜ਼ਿਆਦਾਤਰ ਵੇਰਵੇ ਨੂੰ ਹਾਸਲ ਕਰੋਗੇ।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Световые столы помогают вам определить формы и размеры, но не детали. Вы же смотрите сквозь лист бумаги! Вы запечатлеете большинство деталей, глядя на отпечаток за столом.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Светлосни столови вам помажу са облицима и величинама, а не детаљима.  Гледаш кроз парче папира забога! Ухватићете већину детаља гледајући своју штампу за столом.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Miisaska khafiifka ah waxay kaa caawinayaan qaababka iyo cabbirrada, ma aha faahfaahin.  Waxaad ka dhex eegaysaa warqad jannada aawadeed! Waxaad qabsan doontaa inta badan faahfaahinta adoo eegaya daabacaada miiskaaga.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Las mesas de luz te ayudan con las formas y tamaños, no con los detalles. ¡Estás mirando a través de un trozo de papel, por Dios! Captarás la mayor parte del detalle mirando tu impresión en la mesa.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tabél lampu mantuan Anjeun ku wangun jeung ukuran, teu rinci.  Anjeun milarian salembar kertas demi surga! Anjeun bakal nangkep sabagéan ageung detil ningali citak anjeun dina méja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Majedwali mepesi hukusaidia kwa maumbo na saizi, sio maelezo.  Unatafuta kipande cha karatasi kwa ajili ya mbinguni! Utachukua maelezo mengi ukiangalia chapa yako kwenye jedwali lako.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Ljusbord hjälper dig med former och storlekar, inte detaljer.  Du tittar genom ett papper för guds skull! Du kommer att fånga de flesta detaljer när du tittar på ditt tryck vid ditt bord.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Tinutulungan ka ng mga light table sa mga hugis at sukat, hindi sa detalye.  Naghahanap ka sa isang piraso ng papel para sa kapakanan ng langit! Makukuha mo ang karamihan sa detalye ng pagtingin sa iyong pag-print sa iyong talahanayan.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ஒளி அட்டவணைகள் வடிவங்கள் மற்றும் அளவுகளில் உங்களுக்கு உதவுகின்றன, விவரங்கள் அல்ல.  நீங்கள் சொர்க்கத்திற்காக ஒரு துண்டு காகிதத்தை பார்க்கிறீர்கள்! உங்கள் டேபிளில் உங்கள் பிரிண்ட்டைப் பார்க்கும் பெரும்பாலான விவரங்களை நீங்கள் கைப்பற்றுவீர்கள்.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โต๊ะไฟช่วยให้คุณเห็นรูปทรงและขนาดได้ชัดเจน ไม่ใช่รายละเอียด คุณกำลังมองผ่านกระดาษแผ่นหนึ่งอยู่นะ! คุณจะเก็บรายละเอียดส่วนใหญ่ได้เมื่อมองดูงานพิมพ์บนโต๊ะของคุณ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Işıklı masalar, detaylara değil, şekillere ve boyutlara odaklanmanıza yardımcı olur. Tanrı aşkına, sadece bir kağıt parçasına bakıyorsunuz! Masanızda baskınıza bakarken detayların çoğunu yakalayacaksınız.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Світлові столи допомагають вам із формами та розмірами, а не деталями.  Ви переглядаєте аркуш паперу, заради бога! Ви зафіксуєте більшість деталей, дивлячись на свій відбиток за столом.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ہلکی میزیں شکلوں اور سائزوں میں آپ کی مدد کرتی ہیں، تفصیل سے نہیں۔  آپ جنت کی خاطر کاغذ کے ٹکڑے کو تلاش کر رہے ہیں! آپ اپنی میز پر اپنے پرنٹ کو دیکھتے ہوئے زیادہ تر تفصیل حاصل کر لیں گے۔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Bàn ánh sáng giúp bạn nhìn rõ hình dạng và kích thước, chứ không phải chi tiết. Trời ơi, bạn đang nhìn xuyên qua một tờ giấy! Bạn sẽ nắm bắt được hầu hết các chi tiết khi nhìn vào bản in trên bàn.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ba512a84ae_0_49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2ba512a84ae_0_4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can't see it, don't draw it. You will be able to see details clearly later after you take your papers apart back at your desk.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can't see it, don't draw it. Draw more details at your desk.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Nëse nuk mund ta shihni, mos e vizatoni. Do të mund t'i shihni qartë detajet më vonë pasi t'i ndani letrat në tryezën tuaj.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ካላዩት አይስሉት። በኋላ ላይ ወረቀቶቹን ለይተው ወደ ጠረጴዛዎ ከመለሱ በኋላ ዝርዝሮችን ማየት ይችላሉ።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إذا لم تستطع رؤيته، فلا ترسمه. ستتمكن من رؤية التفاصيل بوضوح لاحقًا بعد تفكيك أوراقك وإعادتها إلى مكتبك.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Եթե չես տեսնում, մի՛ նկարիր: Դուք կկարողանաք պարզ տեսնել մանրամասները ավելի ուշ, երբ ձեր թղթերը սեղանի մոտ ետ կհանեք: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no el pots veure, no el dibuixis. Podreu veure els detalls amb claredat més tard després de desmuntar els vostres papers al vostre escriptori.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如果你看不到，就不要画。等你把纸放回桌子上拆开后，就能清楚地看到细节了。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Als je het niet kunt zien, teken het dan niet. Je zult de details later duidelijk kunnen zien, nadat je je papieren weer aan je bureau hebt uitgepakt.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نمی توانید آن را ببینید، آن را نکشید. بعد از اینکه کاغذهایتان را پشت میزتان جدا کردید، می‌توانید جزئیات را به وضوح ببینید.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vous ne le voyez pas, ne le dessinez pas. Vous pourrez voir clairement les détails plus tard, une fois que vous aurez trié vos papiers à votre bureau.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Wenn Sie es nicht sehen können, zeichnen Sie es nicht. Sie werden die Details später deutlich erkennen können, wenn Sie Ihre Papiere wieder an Ihrem Schreibtisch auseinandernehmen.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તમે તેને જોઈ શકતા નથી, તો તેને દોરશો નહીં. તમે તમારા કાગળો તમારા ડેસ્ક પર પાછા લઈ ગયા પછી તમે વિગતો સ્પષ્ટપણે જોઈ શકશો.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अगर आप इसे नहीं देख पा रहे हैं, तो इसे न बनाएँ। बाद में जब आप अपने डेस्क पर कागज़ों को खोलेंगे, तो आपको विवरण साफ़ दिखाई देगा।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non riesci a vederlo, non disegnarlo. Potrai vedere i dettagli chiaramente più tardi, quando avrai riordinato i fogli sulla scrivania.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見えないなら描かないでください。後で机に戻って書類を整理すれば、細部まではっきりと見えるようになります。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보이지 않으면 그리지 마세요. 나중에 책상에 서류를 다시 놓고 보면 자세히 볼 수 있을 거예요.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Heke hûn nikarin wê bibînin, wê xêz nekin. Piştî ku hûn kaxezên xwe li ser maseya xwe ji hev veqetînin, hûn ê paşê hûrguliyan bi zelalî bibînin.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Jika anda tidak dapat melihatnya, jangan lukisnya. Anda akan dapat melihat butiran dengan jelas kemudian selepas anda mengasingkan semula kertas anda di meja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നിങ്ങൾക്ക് അത് കാണാൻ കഴിയുന്നില്ലെങ്കിൽ, അത് വരയ്ക്കരുത്. നിങ്ങളുടെ പേപ്പറുകൾ മേശപ്പുറത്ത് തിരിച്ച് എടുത്തതിന് ശേഷം നിങ്ങൾക്ക് പിന്നീട് വിശദാംശങ്ങൾ വ്യക്തമായി കാണാൻ കഴിയും.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तपाइँ यसलाई देख्न सक्नुहुन्न भने, यसलाई कोर नगर्नुहोस्। तपाईंले आफ्नो डेस्कमा आफ्ना कागजहरू अलग गरेपछि तपाईंले विवरणहरू स्पष्ट रूपमा हेर्न सक्नुहुनेछ।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که تاسو یې نه شئ لیدلی، مه یې رسم کړئ. تاسو به وکولی شئ وروسته له دې چې تاسو خپل کاغذونه په خپل میز کې جلا کړئ وروسته به توضیحات په روښانه ډول وګورئ.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você não consegue ver, não desenhe. Você conseguirá ver os detalhes claramente mais tarde, depois de desmontar seus papéis e voltar para a mesa.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ਜੇਕਰ ਤੁਸੀਂ ਇਸਨੂੰ ਨਹੀਂ ਦੇਖ ਸਕਦੇ, ਤਾਂ ਇਸਨੂੰ ਨਾ ਖਿੱਚੋ। ਜਦੋਂ ਤੁਸੀਂ ਆਪਣੇ ਕਾਗਜ਼ਾਂ ਨੂੰ ਆਪਣੇ ਡੈਸਕ 'ਤੇ ਵਾਪਸ ਲੈ ਜਾਂਦੇ ਹੋ ਤਾਂ ਤੁਸੀਂ ਬਾਅਦ ਵਿੱਚ ਵੇਰਵੇ ਸਪਸ਼ਟ ਤੌਰ 'ਤੇ ਦੇਖ ਸਕੋਗੇ।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Если вы не видите, не рисуйте. Вы сможете чётко разглядеть детали позже, когда разберёте свои бумаги за столом.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Ако га не видите, немојте га цртати. Касније ћете моћи јасно да видите детаље након што раздвојите папире на свом столу.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Haddii aadan arki karin, ha sawirin. Waxaad awoodi doontaa inaad si cad u aragto faahfaahinta hadhow ka dib markaad kala soo baxdo waraaqahaaga miiskaaga.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no lo ves, no lo dibujes. Podrás ver los detalles con claridad más tarde, cuando desmontes tus papeles en tu escritorio.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Upami anjeun henteu tiasa ningali, tong digambar. Anjeun bakal tiasa ningali detil écés engké saatos anjeun ngabongkar makalah anjeun dina méja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Ikiwa huwezi kuiona, usiichore. Utaweza kuona maelezo wazi baadaye baada ya kutenganisha karatasi zako kwenye dawati lako.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 du inte kan se det, rita det inte. Du kommer att kunna se detaljer tydligt senare när du har tagit isär dina papper vid ditt skrivbord.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Kung hindi mo makita ito, huwag iguhit ito. Malinaw mong makikita ang mga detalye sa ibang pagkakataon pagkatapos mong ihiwalay ang iyong mga papel sa iyong desk.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உங்களால் அதைப் பார்க்க முடியாவிட்டால், அதை வரைய வேண்டாம். உங்கள் காகிதங்களை உங்கள் மேசையில் எடுத்துச் சென்ற பிறகு, விவரங்களைத் தெளிவாகப் பார்க்க முடியும்.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ถ้ามองไม่เห็นก็อย่าวาดเลย เดี๋ยวค่อยเห็นรายละเอียดชัดเจนทีหลังหลังจากแยกเอกสารออกจากกันที่โต๊ะทำงาน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Göremiyorsanız, çizmeyin. Masanızda kağıtlarınızı ayırdıktan sonra detayları net bir şekilde görebileceksiniz.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Якщо ви цього не бачите, не малюйте. Ви зможете чітко побачити деталі пізніше, коли розберете документи на частини, повернувшись до свого столу.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آپ اسے نہیں دیکھ سکتے تو اسے مت کھینچیں۔ اپنے کاغذات کو اپنی میز پر واپس لے جانے کے بعد آپ تفصیلات واضح طور پر دیکھ سکیں گے۔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Nếu bạn không nhìn thấy, đừng vẽ nó. Bạn sẽ có thể nhìn rõ các chi tiết sau khi tháo rời giấy tờ và mang về bàn làm việc.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ba512a84ae_0_60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2ba512a84ae_0_6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Shade your project on a regular table. Shading on a light table is terrible.  It makes your project pale, low contrast and streaky.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Shade your project on a regular table.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Hije projektin tuaj në një tryezë të rregullt. Hije në një tavolinë të lehtë është e tmerrshme.  E bën projektin tuaj të zbehtë, me kontrast të ulët dhe me vija.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በመደበኛ ጠረጴዛ ላይ ፕሮጀክትዎን ያጥሉት. በብርሃን ጠረጴዛ ላይ ጥላ ጥላ በጣም አስፈሪ ነው.  የእርስዎን ፕሮጀክት ገርጣ፣ ዝቅተኛ ንፅፅር እና ዥረት ያደርገዋል።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ظلل مشروعك على طاولة عادية. التظليل على طاولة مضيئة أمرٌ سيئ، فهو يجعل مشروعك باهتًا، وتباينه منخفضًا، ومُتَخَطِّطًا.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Ստվերեք ձեր նախագիծը սովորական սեղանի վրա: Թեթև սեղանի վրա ստվերելը սարսափելի է:  Այն դարձնում է ձեր նախագիծը գունատ, ցածր հակադրություն և շերտավոր: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Ombreu el vostre projecte sobre una taula normal. L'ombra sobre una taula de llum és terrible.  Fa que el vostre projecte sigui pàl·lid, amb baix contrast i amb ratlles.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在普通桌子上遮光你的项目。在遮光桌上遮光效果很差。它会让你的项目显得苍白、对比度低，而且有条纹。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Schaduw je project op een gewone tafel. Schaduw op een lichttafel is verschrikkelijk. Het maakt je project flets, contrastarm en streperig.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پروژه خود را روی یک میز معمولی سایه بزنید. سایه زدن روی میز نور وحشتناک است.  پروژه شما را کم رنگ، کنتراست کم و رگه دار می کند.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Ombrez votre projet sur une table classique. L'ombrage sur une table lumineuse est néfaste. Il rend votre projet pâle, peu contrasté et strié.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Schattieren Sie Ihr Projekt auf einem normalen Tisch. Das Schattieren auf einem Leuchttisch ist schrecklich. Es macht Ihr Projekt blass, kontrastarm und streifig.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પ્રોજેક્ટને નિયમિત ટેબલ પર શેડ કરો. પ્રકાશ ટેબલ પર શેડિંગ ભયંકર છે.  તે તમારા પ્રોજેક્ટને નિસ્તેજ, ઓછો કોન્ટ્રાસ્ટ અને સ્ટ્રેકી બનાવે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प्रोजेक्ट को एक सामान्य टेबल पर शेड करें। लाइट टेबल पर शेडिंग करना बहुत बुरा लगता है। इससे आपका प्रोजेक्ट फीका, कम कंट्रास्ट वाला और धारीदार दिखाई देता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Ombreggia il tuo progetto su un tavolo normale. L'ombreggiatura su un tavolo luminoso è pessima. Rende il tuo progetto pallido, poco contrastato e striato.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通常のテーブルでプロジェクトに陰影をつけましょう。ライトテーブルで陰影をつけるのは最悪です。プロジェクトが青白く、コントラストが低く、縞模様になってしまいます。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일반 테이블에서 프로젝트에 음영을 입혀보세요. 밝은 테이블에서 음영을 입히는 건 정말 최악입니다. 프로젝트가 흐릿하고, 대비가 약하며, 줄무늬가 생기기 때문입니다.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Projeya xwe li ser maseyek birêkûpêk siya bikin. Siya li ser maseyek sivik tirsnak e.  Ew projeya we zer, berevajî kêm û xêz dike.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Lorekkan projek anda di atas meja biasa. Berteduh di atas meja cahaya adalah mengerikan.  Ia menjadikan projek anda pucat, kontras rendah dan bergaris-garis.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ഒരു സാധാരണ മേശയിൽ നിങ്ങളുടെ പ്രോജക്റ്റ് ഷേഡ് ചെയ്യുക. ലൈറ്റ് ടേബിളിൽ ഷേഡിംഗ് ഭയങ്കരമാണ്.  ഇത് നിങ്ങളുടെ പ്രോജക്‌റ്റിനെ വിളറിയതും കുറഞ്ഞ ദൃശ്യതീവ്രതയുള്ളതും സ്ട്രീക്കിയും ആക്കുന്നു.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तपाईंको परियोजनालाई नियमित तालिकामा छाया गर्नुहोस्। लाइट टेबलमा छायांकन भयानक छ।  यसले तपाईंको परियोजनालाई फिक्का, कम कन्ट्रास्ट र स्ट्रेकी बनाउँछ।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خپله پروژه په منظم میز کې سیوري کړئ. په رڼا میز کې سیوري کول خورا خطرناک دي.  دا ستاسو پروژه رنګه، ټیټ برعکس او سټریک کوي.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Sombreie seu projeto em uma mesa comum. Sombrear em uma mesa de luz é péssimo. Deixa seu projeto pálido, com pouco contraste e com listras.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ਆਪਣੇ ਪ੍ਰੋਜੈਕਟ ਨੂੰ ਇੱਕ ਨਿਯਮਤ ਟੇਬਲ 'ਤੇ ਸ਼ੇਡ ਕਰੋ. ਲਾਈਟ ਟੇਬਲ 'ਤੇ ਛਾਂ ਕਰਨਾ ਭਿਆਨਕ ਹੈ.  ਇਹ ਤੁਹਾਡੇ ਪ੍ਰੋਜੈਕਟ ਨੂੰ ਫਿੱਕਾ, ਘੱਟ ਕੰਟ੍ਰਾਸਟ ਅਤੇ ਸਟ੍ਰੀਕੀ ਬਣਾਉਂਦਾ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Растушуйте свой проект на обычном столе. Растушёвка на светлом столе — это ужасно. Проект получится бледным, неконтрастным и полосатым.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Засенчите свој пројекат на обичном столу. Сенчење на светлом столу је страшно.  То чини ваш пројекат бледим, ниским контрастом и пругастим.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 hadh mashruucaaga miiska caadiga ah. Hooska miiska iftiinka waa wax aad u xun.  Waxay ka dhigaysaa mashruucaaga mid cirro leh, kala duwanaansho hooseeya iyo xarrago leh.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 tu proyecto en una mesa normal. Sombrear en una mesa de luz es terrible. Deja tu proyecto pálido, con poco contraste y con vetas.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Ngiuhan proyék anjeun dina méja biasa. Shading dina méja lampu dahsyat.  Éta ngajantenkeun proyék anjeun pucat, kontras rendah sareng streaky.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Weka kivuli mradi wako kwenye meza ya kawaida. Kivuli kwenye meza nyepesi ni ya kutisha.  Hufanya mradi wako usiwe na rangi, utofautishaji wa chini na wenye mfululizo.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Skugga ditt projekt på ett vanligt bord. Skuggning på ett ljusbord är hemskt.  Det gör ditt projekt blek, låg kontrast och ränder.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I-shade ang iyong proyekto sa isang regular na mesa. Ang pagtatabing sa isang ilaw na mesa ay kakila-kilabot.  Ginagawa nitong maputla ang iyong proyekto, mababa ang contrast at streaky.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வழக்கமான அட்டவணையில் உங்கள் திட்டத்தை நிழலிடுங்கள். லைட் டேபிளில் ஷேடிங் செய்வது பயங்கரமானது.  இது உங்கள் திட்டத்தை வெளிர், குறைந்த மாறுபாடு மற்றும் ஸ்ட்ரீக்கியாக மாற்றுகிறது.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ลงเงาโปรเจกต์ของคุณบนโต๊ะธรรมดา การลงเงาบนโต๊ะสีอ่อนนั้นแย่มาก ทำให้โปรเจกต์ของคุณซีดจาง คอนทราสต์ต่ำ และเป็นเส้นๆ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Projenizi normal bir masanın üzerinde gölgelendirin. Işık masasında gölgelendirmek çok kötüdür. Projenizi soluk, düşük kontrastlı ve çizgili yapar.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Заштрихуйте свій проект на звичайному столі. Затінення на світлому столі - це жахливо.  Це робить ваш проект блідим, низькоконтрастним і смугастим.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اپنے پروجیکٹ کو باقاعدہ میز پر سایہ کریں۔ روشنی کی میز پر شیڈنگ خوفناک ہے۔  یہ آپ کے پروجیکٹ کو پیلا، کم کنٹراسٹ اور اسٹریکی بنا دیتا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Tô bóng cho dự án của bạn trên một chiếc bàn thông thường. Tô bóng trên bàn sáng rất tệ. Nó làm cho dự án của bạn nhợt nhạt, độ tương phản thấp và loang lổ.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11557ab3133_0_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11557ab3133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Start shading easier areas before starting your face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Filloni të hijezoni zonat më të lehta përpara se të filloni fytyrën tuaj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ፊትዎን ከመጀመርዎ በፊት ቀለል ያሉ ቦታዎችን ማሸት ይጀምሩ</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ابدأ بتظليل المناطق الأسهل قبل البدء بتظليل وجهك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Դեմքը սկսելուց առաջ սկսեք ստվերել ավելի հեշտ տարածքները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Comenceu a ombrejar les zones més fàcils abans de començar la cara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在开始画脸部之前，先开始画容易画的区域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Begin met het schaduwen van de gemakkelijkere gebieden voordat u met uw gezicht begint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قبل از شروع صورت خود، سایه زدن به نواحی راحت تر را شروع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Commencez à ombrer les zones les plus faciles avant de commencer votre visage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Beginnen Sie mit dem Schattieren einfacherer Bereiche, bevor Sie mit dem Gesicht beginnen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ચહેરાને શરૂ કરતા પહેલા સરળ વિસ્તારોને શેડ કરવાનું શરૂ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चेहरा शुरू करने से पहले आसान क्षेत्रों को छायांकित करना शुरू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Inizia a ombreggiare le aree più facili prima di iniziare il viso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顔を描く前に、簡単な部分から影をつけていきましょう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얼굴을 시작하기 전에 쉬운 부위부터 음영을 칠하기 시작하세요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Berî ku hûn rûyê xwe dest pê bikin, deverên hêsantir siya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Mulakan lorekkan kawasan yang lebih mudah sebelum memulakan wajah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മുഖം ആരംഭിക്കുന്നതിന് മുമ്പ് എളുപ്പമുള്ള പ്രദേശങ്ങൾ ഷേഡുചെയ്യാൻ ആരംഭിക്കുക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आफ्नो अनुहार सुरु गर्नु अघि सजिलो क्षेत्र छायांकन सुरु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خپل مخ د پیل کولو دمخه د اسانه سیمو سیوري پیل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Comece a sombrear as áreas mais fáceis antes de começar o rosto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ਆਪਣਾ ਚਿਹਰਾ ਸ਼ੁਰੂ ਕਰਨ ਤੋਂ ਪਹਿਲਾਂ ਆਸਾਨ ਖੇਤਰਾਂ ਨੂੰ ਸ਼ੇਡਿੰਗ ਕਰਨਾ ਸ਼ੁਰੂ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Начните заштриховывать более легкие участки, прежде чем приступать к лицу.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Почните да сенчите лакша подручја пре него што почнете да користите лице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Bilow hadh meelaha fudud ka hor inta aanad bilaabin wejigaaga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Comience a sombrear las áreas más fáciles antes de comenzar con el rostro.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Mimitian ngiuhan daérah anu langkung gampang sateuacan ngamimitian wajah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Anza kutia kivuli maeneo rahisi zaidi kabla ya kuanza uso wako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Börja skugga lättare områden innan du börjar ditt ansikte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Simulan ang pagtatabing sa mas madaling mga lugar bago simulan ang iyong mukha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முகத்தைத் தொடங்குவதற்கு முன் எளிதான பகுதிகளை நிழலிடத் தொடங்குங்கள்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เริ่มลงเงาบริเวณที่ง่ายกว่าก่อนเริ่มลงเงาบนใบหน้า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Yüzünüze başlamadan önce daha kolay alanları gölgelendirmeye başlayın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Почніть затінювати легші ділянки перед тим, як почати обличчя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اپنے چہرے کو شروع کرنے سے پہلے آسان علاقوں کی شیڈنگ شروع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Bắt đầu tô bóng những vùng dễ hơn trước khi bắt đầu tô mặt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11557ab3133_0_3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11557ab3133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 work from the darkest areas to the lightest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Dhe punoni nga zonat më të errëta tek ato më të lehta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እና ከጨለማው አካባቢዎች እስከ በጣም ቀላል ድረስ ይስሩ</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والعمل من المناطق الأكثر قتامة إلى المناطق الأكثر إشراقا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Եվ աշխատեք ամենամութ տարածքներից մինչև ամենավառը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 treballar des de les zones més fosques fins a les més clares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从最暗的地方到最亮的地方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 werk van de donkerste naar de lichtste gebieden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و از تاریک ترین مناطق تا روشن ترین مناطق کار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Et travaillez des zones les plus sombres vers les plus claires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Und arbeiten Sie von den dunkelsten Bereichen zu den hellsten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અને સૌથી અંધારાવાળા વિસ્તારોમાંથી સૌથી હળવા સુધી કામ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और सबसे अंधेरे क्षेत्र से सबसे हल्के क्षेत्र की ओर काम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 procedi dalle zone più scure a quelle più chiare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最も暗い部分から最も明るい部分まで作業します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가장 어두운 부분부터 가장 밝은 부분까지 작업하세요.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Û ji deverên herî tarî heta yên herî sivik bixebitin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Dan bekerja dari kawasan yang paling gelap kepada yang paling terang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ഇരുണ്ട പ്രദേശങ്ങളിൽ നിന്ന് ഏറ്റവും ഭാരം കുറഞ്ഞ സ്ഥലത്തേക്ക് പ്രവർത്തിക്കുക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 अँध्यारो क्षेत्रबाट सबैभन्दा हल्कामा काम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او له تیاره سیمو څخه تر رڼا پورې کار وکړئ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 trabalhe das áreas mais escuras para as mais claras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ਅਤੇ ਸਭ ਤੋਂ ਹਨੇਰੇ ਖੇਤਰਾਂ ਤੋਂ ਹਲਕੇ ਤੱਕ ਕੰਮ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 работайте от самых темных участков к самым светлым.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 радите од најтамнијих подручја ка најсветлијим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Oo ka shaqee meelaha ugu madow ilaa kuwa ugu fudud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 trabajar desde las zonas más oscuras hasta las más claras.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Jeung gawé ti wewengkon darkest ka lightest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Na fanya kazi kutoka maeneo yenye giza hadi nyepesi zaidi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Och arbeta från de mörkaste områdena till de ljusaste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magtrabaho mula sa pinakamadilim na lugar hanggang sa pinakamaliwanag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மேலும் இருண்ட பகுதிகளிலிருந்து லேசானது வரை வேலை செய்யுங்கள்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และทำงานจากบริเวณที่มืดที่สุดไปจนถึงบริเวณที่สว่างที่สุด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 en karanlık alanlardan en aydınlık alanlara doğru çalışın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І працюйте від найтемніших ділянок до найсвітліших</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اور تاریک ترین علاقوں سے ہلکے تک کام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Và làm việc từ vùng tối nhất đến vùng sáng nhất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113ba5f0767_0_22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113ba5f0767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are going to start our portrait project, beginning with creating a very light outline of the basic shapes using a light table. We are also learning about ancient Chinese and Egyptian 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are drawing a light outline of our portrait on a light table and learning about ancient Chinese and Egyptian 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 do të fillojmë projektin tonë të portretit, duke filluar me krijimin e një konturi shumë të lehtë të formave bazë duke përdorur një tabelë të lehtë. Po mësojmë gjithashtu për artin e lashtë kinez dhe egjiptian.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የብርሃን ጠረጴዛን በመጠቀም የመሠረታዊ ቅርጾችን በጣም ቀላል ንድፍ በመፍጠር የቁም ፕሮጀክታችንን እንጀምራለን. ስለ ጥንታዊ ቻይናውያን እና ግብፃውያን ጥበብም እየተማርን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سنبدأ مشروع رسم البورتريه الخاص بنا، برسم مخطط خفيف جدًا للأشكال الأساسية باستخدام طاولة ضوئية. كما نتعلم عن الفن الصيني والمصري القديم.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Մենք պատրաստվում ենք սկսել մեր դիմանկարային նախագիծը՝ սկսելով հիմնական ձևերի շատ թեթև ուրվագիծ ստեղծելով՝ օգտագործելով թեթև սեղան: Մենք նաև սովորում ենք հին չինական և եգիպտական արվեստի մասին: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Començarem el nostre projecte de retrat, començant per crear un contorn molt lleuger de les formes bàsiques mitjançant una taula de llum. També estem aprenent sobre l'art antic xinès i egipci.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我们将开始我们的肖像画项目，首先要用光绘台勾勒出基本形状的轮廓。我们还将学习古代中国和埃及艺术。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beginnen met ons portretproject, waarbij we beginnen met het maken van een heel lichte omtrek van de basisvormen met behulp van een lichttafel. We leren ook over oude Chinese en Egyptische kunst.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 قصد داریم پروژه پرتره خود را شروع کنیم و با ایجاد یک طرح کلی بسیار سبک از اشکال اصلی با استفاده از یک میز نور شروع کنیم. ما همچنین در مورد هنر چین و مصر باستان یاد می کنیم.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Nous allons commencer notre projet de portrait en créant un contour très fin des formes de base à l'aide d'une table lumineuse. Nous apprenons également l'art chinois et égyptien ancien.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Wir beginnen unser Porträtprojekt, indem wir zunächst mithilfe eines Leuchttisches einen sehr leichten Umriss der Grundformen zeichnen. Außerdem lernen wir etwas über antike chinesische und ägyptische Kunst.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અમે અમારો પોટ્રેટ પ્રોજેક્ટ શરૂ કરવા જઈ રહ્યા છીએ, જેની શરૂઆત લાઇટ ટેબલનો ઉપયોગ કરીને મૂળભૂત આકારોની ખૂબ જ હળવી રૂપરેખા બનાવવાથી થાય છે. અમે પ્રાચીન ચાઈનીઝ અને ઈજિપ્તની કળા વિશે પણ શીખી રહ્યા છીએ.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 अपना पोर्ट्रेट प्रोजेक्ट शुरू करने जा रहे हैं, जिसकी शुरुआत एक लाइट टेबल की मदद से बुनियादी आकृतियों की एक बहुत ही हल्की रूपरेखा बनाने से होगी। हम प्राचीन चीनी और मिस्री कला के बारे में भी सीखेंगे।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Inizieremo il nostro progetto di ritratto, iniziando con la creazione di un contorno molto leggero delle forme base utilizzando un tavolo luminoso. Impareremo anche qualcosa sull'antica arte cinese ed egizia.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ポートレートプロジェクトを始めます。まずはライトテーブルを使って基本的な形のアウトラインを軽く描きます。また、古代中国とエジプトの美術についても学びます。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라이트 테이블을 사용하여 기본 형태의 아주 가벼운 윤곽선을 만드는 것부터 시작해 보겠습니다. 또한 고대 중국과 이집트 미술에 대해서도 배워보겠습니다.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Em ê dest bi projeya xweya portreyê bikin, dest bi afirandina nexşeyek pir sivik a şeklên bingehîn bi karanîna tabloyek ronahiyê bikin. Her weha em fêrî hunera kevnar a çînî û misrî jî dibin.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Kami akan memulakan projek potret kami, bermula dengan mencipta garis besar bentuk asas yang sangat ringan menggunakan meja ringan. Kami juga belajar tentang seni purba Cina dan Mesir.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ഒരു ലൈറ്റ് ടേബിൾ ഉപയോഗിച്ച് അടിസ്ഥാന രൂപങ്ങളുടെ വളരെ ലഘുവായ രൂപരേഖ സൃഷ്‌ടിക്കുന്നതിലൂടെ ഞങ്ങൾ ഞങ്ങളുടെ പോർട്രെയ്റ്റ് പ്രോജക്റ്റ് ആരംഭിക്കാൻ പോകുന്നു. പുരാതന ചൈനീസ്, ഈജിപ്ഷ്യൻ കലകളെക്കുറിച്ചും ഞങ്ങൾ പഠിക്കുന്നു.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 हाम्रो पोर्ट्रेट परियोजना सुरु गर्न जाँदैछौं, लाइट टेबल प्रयोग गरेर आधारभूत आकारहरूको धेरै हल्का रूपरेखा सिर्जना गरेर। हामीले प्राचीन चिनियाँ र इजिप्टियन कलाको बारेमा पनि सिकिरहेका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موږ به زموږ د پورټریټ پروژه پیل کړو، د رڼا میز په کارولو سره د اساسي شکلونو خورا روښانه خاکه رامینځته کولو سره پیل کوو. موږ د لرغونو چینايي او مصري هنرونو په اړه هم زده کوو.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Vamos começar nosso projeto de retrato, criando um contorno bem leve das formas básicas usando uma mesa de luz. Também aprenderemos sobre a arte antiga chinesa e egípcia.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ਅਸੀਂ ਆਪਣਾ ਪੋਰਟਰੇਟ ਪ੍ਰੋਜੈਕਟ ਸ਼ੁਰੂ ਕਰਨ ਜਾ ਰਹੇ ਹਾਂ, ਇੱਕ ਲਾਈਟ ਟੇਬਲ ਦੀ ਵਰਤੋਂ ਕਰਦੇ ਹੋਏ ਬੁਨਿਆਦੀ ਆਕਾਰਾਂ ਦੀ ਇੱਕ ਬਹੁਤ ਹੀ ਹਲਕਾ ਰੂਪਰੇਖਾ ਬਣਾਉਣ ਦੇ ਨਾਲ ਸ਼ੁਰੂ ਕਰਦੇ ਹਾਂ। ਅਸੀਂ ਪ੍ਰਾਚੀਨ ਚੀਨੀ ਅਤੇ ਮਿਸਰੀ ਕਲਾ ਬਾਰੇ ਵੀ ਸਿੱਖ ਰਹੇ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Мы начнём наш портретный проект, начав с создания очень лёгких контуров основных форм с помощью светового стола. Мы также изучим древнекитайское и египетское искусство.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Започећемо наш пројекат портрета, почевши од креирања веома светле контуре основних облика помоћу светлосног стола. Такође учимо о древној кинеској и египатској уметности.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Waxaan bilaabaynaa mashruuceena sawirka, anagoo ka bilaabayna abuurista tilmaam aad u fudud oo ah qaababka aasaasiga ah anagoo adeegsanayna miis iftiin ah. Waxaan sidoo kale baraneynaa farshaxankii hore ee Shiinaha iyo Masar.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Comenzaremos nuestro proyecto de retrato, empezando por crear un contorno muy sutil de las formas básicas con una mesa de luz. También aprenderemos sobre el arte antiguo chino y egipcio.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Urang bade ngamimitian proyék potret urang, dimimitian ku nyieun outline pisan lampu tina wangun dasar ngagunakeun tabel lampu. Urang ogé diajar ngeunaan seni Cina sareng Mesir kuno.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Tutaanza mradi wetu wa picha, tukianza kwa kuunda muhtasari mwepesi sana wa maumbo ya kimsingi kwa kutumia jedwali nyepesi. Pia tunajifunza kuhusu sanaa ya kale ya Wachina na Wamisri.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 kommer att börja vårt porträttprojekt och börja med att skapa en mycket lätt kontur av de grundläggande formerna med hjälp av ett ljusbord. Vi lär oss också om gammal kinesisk och egyptisk konst.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Sisimulan namin ang aming portrait project, simula sa paglikha ng napakagaan na outline ng mga pangunahing hugis gamit ang isang light table. Natututo din kami tungkol sa sinaunang sining ng Tsino at Egyptian.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லைட் டேபிளைப் பயன்படுத்தி அடிப்படை வடிவங்களின் மிக இலகுவான அவுட்லைனை உருவாக்குவதில் தொடங்கி, எங்கள் உருவப்படத் திட்டத்தைத் தொடங்கப் போகிறோம். பண்டைய சீன மற்றும் எகிப்திய கலைகளையும் நாங்கள் கற்றுக்கொள்கிறோம்.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เราจะเริ่มโครงการวาดภาพเหมือน โดยเริ่มจากการสร้างโครงร่างรูปทรงพื้นฐานแบบเบาๆ โดยใช้โต๊ะไฟ นอกจากนี้ เรายังเรียนรู้เกี่ยวกับศิลปะจีนและอียิปต์โบราณด้วย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 projemize, bir ışık masası kullanarak temel şekillerin çok hafif bir taslağını oluşturarak başlayacağız. Ayrıca antik Çin ve Mısır sanatı hakkında da bilgi edineceğiz.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Ми збираємося розпочати наш портретний проект, починаючи зі створення дуже легкого контуру основних форм за допомогою світлового столу. Ми також вивчаємо стародавнє китайське та єгипетське мистецтво.</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ہم اپنا پورٹریٹ پروجیکٹ شروع کرنے جا رہے ہیں، جس کا آغاز ایک ہلکی میز کا استعمال کرتے ہوئے بنیادی شکلوں کا ایک بہت ہی ہلکا خاکہ بنانا ہے۔ ہم قدیم چینی اور مصری فن کے بارے میں بھی سیکھ رہے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Chúng ta sẽ bắt đầu dự án vẽ chân dung bằng cách phác thảo rất nhẹ các hình khối cơ bản bằng bàn đèn. Chúng ta cũng sẽ tìm hiểu về nghệ thuật Trung Quốc và Ai Cập cổ đại.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5ab40e28f4_0_58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25ab40e28f4_0_5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For the good copy of your portrait, use one sheet of good drawing paper from your folder.  Keep the rest safe.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Use one sheet of good drawing paper from your folder for your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Për një kopje të mirë të portretit tuaj, përdorni një fletë letre të mirë vizatimi nga dosja juaj.  Mbajeni pjesën tjetër të sigurt.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ለቁም ነገርዎ ቅጂ፣ ከአቃፊዎ ውስጥ አንድ ጥሩ የስዕል ወረቀት ይጠቀሙ።  የቀረውን ደህንነት ይጠብቁ.</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للحصول على نسخة جيدة من صورتك الشخصية، استخدم ورقة رسم جيدة من مجلدك. احتفظ بالباقي في مكان آمن.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Ձեր դիմանկարի լավ պատճենի համար օգտագործեք ձեր թղթապանակից լավ նկարչական թղթի մեկ թերթ:  Մնացածը ապահով պահեք: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 a la bona còpia del vostre retrat, feu servir un full de bon paper de dibuix de la vostra carpeta.  Mantingueu la resta segura.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为了完美地复制你的肖像，请使用文件夹中的一张优质绘图纸。其余部分请妥善保管。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Gebruik voor de goede kopie van je portret één vel goed tekenpapier uit je map. Bewaar de rest goed.</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برای کپی خوب پرتره خود، از یک ورق کاغذ طراحی خوب از پوشه خود استفاده کنید.  بقیه را ایمن نگه دارید.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Pour une copie impeccable de votre portrait, utilisez une feuille de papier à dessin de bonne qualité de votre chemise. Conservez le reste.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Für die gute Kopie Ihres Porträts verwenden Sie ein Blatt gutes Zeichenpapier aus Ihrer Mappe. Bewahren Sie den Rest sicher auf.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પોટ્રેટની સારી નકલ માટે, તમારા ફોલ્ડરમાંથી સારા ડ્રોઇંગ પેપરની એક શીટનો ઉપયોગ કરો.  બાકીનાને સુરક્ષિત રાખો.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चित्र की अच्छी प्रतिलिपि बनाने के लिए, अपने फ़ोल्डर से अच्छे ड्राइंग पेपर की एक शीट का उपयोग करें। बाकी को सुरक्षित रखें।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 una buona copia del tuo ritratto, usa un foglio di buona carta da disegno dalla tua cartella. Conserva il resto in un posto sicuro.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肖像画の良質なコピーには、フォルダーから良質な画用紙を1枚使います。残りは大切に保管してください。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초상화의 좋은 사본을 위해 폴더에서 좋은 도화지 한 장을 사용하세요. 나머지는 잘 보관하세요.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 bo kopiyek baş a portreya xwe, yek pelek kaxeza xêzkirina baş ji peldanka xwe bikar bînin.  Yên mayî sax bimînin.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Untuk salinan potret anda yang baik, gunakan satu helaian kertas lukisan yang baik daripada folder anda.  Simpan yang lain selamat.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പോർട്രെയ്‌റ്റിൻ്റെ നല്ല പകർപ്പിന്, നിങ്ങളുടെ ഫോൾഡറിൽ നിന്ന് നല്ല ഡ്രോയിംഗ് പേപ്പറിൻ്റെ ഒരു ഷീറ്റ് ഉപയോഗിക്കുക.  ബാക്കിയുള്ളവ സുരക്ഷിതമായി സൂക്ഷിക്കുക.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तपाईंको पोर्ट्रेटको राम्रो प्रतिलिपिको लागि, तपाईंको फोल्डरबाट राम्रो रेखाचित्र कागजको एउटा पाना प्रयोग गर्नुहोस्।  बाँकी सुरक्षित राख्नुहोस्।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ستاسو د انځور د ښه کاپي لپاره، د خپل فولډر څخه د ښه انځور کولو کاغذ یوه پاڼه وکاروئ.  پاتې نور خوندي وساتئ.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Para uma boa cópia do seu retrato, use uma folha de papel de desenho da sua pasta. Guarde o restante em um lugar seguro.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ਆਪਣੇ ਪੋਰਟਰੇਟ ਦੀ ਚੰਗੀ ਕਾਪੀ ਲਈ, ਆਪਣੇ ਫੋਲਡਰ ਵਿੱਚੋਂ ਚੰਗੇ ਡਰਾਇੰਗ ਪੇਪਰ ਦੀ ਇੱਕ ਸ਼ੀਟ ਦੀ ਵਰਤੋਂ ਕਰੋ।  ਬਾਕੀ ਸੁਰੱਖਿਅਤ ਰੱਖੋ।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Для качественной копии портрета используйте один лист хорошей бумаги из вашей папки. Остальные сохраните.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 добру копију свог портрета, користите један лист доброг папира за цртање из фасцикле.  Остало чувајте на сигурном.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aad u hesho nuqulka wanaagsan ee sawirkaaga, isticmaal hal xaashi oo ah warqad sawir wanaagsan oo laga soo qaaday galkaaga.  Inta soo hadhay ka ilaali.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Para una buena copia de tu retrato, usa una hoja de buen papel de dibujo de tu carpeta. Guarda el resto en un lugar seguro.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Pikeun salinan potret anjeun anu saé, paké hiji lambar kertas gambar anu saé tina polder anjeun.  Tetep sésana aman.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Kwa nakala nzuri ya picha yako, tumia karatasi moja nzuri ya kuchora kutoka kwenye folda yako.  Weka wengine salama.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För en bra kopia av ditt porträtt, använd ett ark bra ritpapper från din mapp.  Håll resten säkert.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Para sa magandang kopya ng iyong portrait, gumamit ng isang sheet ng magandang drawing paper mula sa iyong folder.  Panatilihing ligtas ang natitira.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உருவப்படத்தின் நல்ல நகலுக்கு, உங்கள் கோப்புறையிலிருந்து ஒரு நல்ல வரைதல் காகிதத்தைப் பயன்படுத்தவும்.  மீதியை பத்திரமாக வைத்திருங்கள்.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เพื่อสำเนาภาพเหมือนที่ดี ให้ใช้กระดาษวาดรูปคุณภาพดีหนึ่งแผ่นจากแฟ้มของคุณ ส่วนที่เหลือเก็บไว้ให้ปลอดภัย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Portrenizin kaliteli bir kopyası için klasörünüzden kaliteli bir çizim kağıdı kullanın. Geri kalanını güvenli bir yerde saklayın.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Для гарної копії вашого портрета використовуйте один аркуш гарного паперу для малювання з вашої папки.  Зберігайте решту.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اپنے پورٹریٹ کی اچھی کاپی کے لیے، اپنے فولڈر سے اچھے ڈرائنگ پیپر کی ایک شیٹ استعمال کریں۔  باقی محفوظ رکھیں۔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Để có một bản sao chân dung đẹp, hãy dùng một tờ giấy vẽ tốt từ tập tài liệu. Giữ phần còn lại cẩn thận.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113ba5f0767_0_6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113ba5f0767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6f0c33ff3d_0_12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6f0c33ff3d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364833eba18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364833eba1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dk1"/>
                </a:solidFill>
                <a:latin typeface="Open Sans"/>
                <a:ea typeface="Open Sans"/>
                <a:cs typeface="Open Sans"/>
                <a:sym typeface="Open Sans"/>
              </a:rPr>
              <a:t>Record Art 10 translations in notes only, waiting to automatically translate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Self-portrait Calendar: Hello! Skill builders - Lightly outline portrait - First shading layer - Second shading layer &amp; Art history - Final adjustments - Last goal-setting day - Truth and Reconciliation Day - Hand in / Last in-class day for portrait - Start the depth drawing - Final day to hand in portrait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Kalendari i autoportretit: Përshëndetje! Ndërtuesit e aftësive - Portret me skicë të lehtë - Shtresa e parë e hijezimit - Shtresa e dytë e hijes dhe historia e artit - Rregullimet përfundimtare - Dita e fundit e përcaktimit të synimeve - Dita e së vërtetës dhe pajtimit - Dita e fundit në klasë për portret - Filloni vizatimin e thellë - Dita e fundit për të dorëzuar portretin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የራስ ፎቶ የቀን መቁጠሪያ፡ ሰላም! የክህሎት ግንባታ ሰሪዎች - የቁም ሥዕልን አቅልለው ይግለጹ - የመጀመሪያው የጥላ ሽፋን - ሁለተኛ የጥላ ሽፋን እና የጥበብ ታሪክ - የመጨረሻ ማስተካከያዎች - የመጨረሻው የግብ ማቀናበሪያ ቀን - እውነት እና እርቅ ቀን - ግባ / ክፍል ውስጥ ለቁም ነገር የመጨረሻ ቀን - የጥልቀቱን ሥዕል ይጀምሩ - በመጨረሻው ቀን በቁም ምስል</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تقويم رسم البورتريه الذاتي: أهلاً بكم! خبراء بناء المهارات - رسم بورتريه بخطوط عريضة - أول طبقة تظليل - ثاني طبقة تظليل وتاريخ الفن - التعديلات النهائية - آخر يوم لتحديد الأهداف - يوم الحقيقة والمصالحة - تسليم / آخر يوم في الصف للبورتريه - بدء رسم العمق - آخر يوم لتسليم البورتريه</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Ինքնադիմանկար Օրացույց. Բարև: Հմտություն կերտողներ - Թեթև ուրվագծված դիմանկար - Առաջին ստվերային շերտ - Երկրորդ ստվերային շերտ և արվեստի պատմություն - Վերջնական ճշգրտումներ - Վերջին նպատակի սահմանման օր - Ճշմարտության և հաշտեցման օր - Ձեռք բերեք / Դասարանի վերջին օրը դիմանկարի համար - Սկսեք խորը գծագրությունը - Դիմանկար հանձնելու վերջին օրը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Calendari d'autoretrats: Hola! Creadors d'habilitats - Retrat lleugerament de contorn - Primera capa d'ombrejat - Segona capa d'ombrejat i història de l'art - Ajustaments finals - Últim dia de fixació d'objectius - Dia de la veritat i la reconciliació - Entrega / Últim dia de classe per al retrat - Començar el dibuix en profunditat - Últim dia a mà en retrat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自画像日历：你好！技能培养 - 轻轻勾勒肖像轮廓 - 第一层阴影 - 第二层阴影 &amp; 艺术史 - 最终调整 - 设定最后目标日 - 真相与和解日 - 交稿/最后上课日 - 开始深度绘画 - 交稿最后一天</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Zelfportretkalender: Hallo! Vaardigheidstrainers - Portret lichtjes omlijnen - Eerste schaduwlaag - Tweede schaduwlaag &amp; Kunstgeschiedenis - Laatste aanpassingen - Laatste dag van het stellen van doelen - Waarheids- en Verzoeningsdag - Inleveren / Laatste dag in de les voor portret - Begin met de dieptetekening - Laatste dag om portret in te leveren</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تقویم سلفی پرتره: سلام! سازندگان مهارت - پرتره با طرح کلی - اولین لایه سایه - لایه سایه دوم و تاریخچه هنر - تنظیمات نهایی - آخرین روز تعیین هدف - روز حقیقت و آشتی - دست در دست / آخرین روز کلاس برای پرتره - شروع طراحی عمیق - آخرین روز برای تحویل پرتره</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Calendrier autoportrait : Bonjour ! Développement des compétences : Contours légers du portrait ; Première couche d'ombrage ; Deuxième couche d'ombrage et Histoire de l'art ; Derniers ajustements ; Dernier jour de définition des objectifs ; Journée vérité et réconciliation ; Remise/Dernier jour de classe pour le portrait ; Début du dessin en profondeur ; Dernier jour pour remettre le portrait.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Selbstporträt-Kalender: Hallo! Fertigkeitsaufbau – Porträt leicht umreißen – Erste Schattierungsebene – Zweite Schattierungsebene &amp; Kunstgeschichte – Letzte Anpassungen – Letzter Tag zur Zielsetzung – Tag der Wahrheit und Versöhnung – Abgabe / Letzter Tag im Unterricht für das Porträt – Mit der Tiefenzeichnung beginnen – Letzter Tag zur Abgabe des Porträts</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સ્વ-પોટ્રેટ કેલેન્ડર: હેલો! કૌશલ્ય નિર્માતાઓ - હળવાશથી રૂપરેખા પોટ્રેટ - પ્રથમ શેડિંગ સ્તર - બીજું શેડિંગ સ્તર અને કલા ઇતિહાસ - અંતિમ ગોઠવણો - છેલ્લો ધ્યેય-સેટિંગ દિવસ - સત્ય અને સમાધાન દિવસ - પોટ્રેટ માટે હેન્ડ ઇન / ક્લાસમાં છેલ્લો દિવસ - ઊંડાણથી ચિત્રકામ શરૂ કરો - પોટ્રેટ હાથ ધરવાનો અંતિમ દિવસ</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सेल्फ़-पोर्ट्रेट कैलेंडर: नमस्ते! कौशल निर्माणकर्ता - पोर्ट्रेट की हल्की रूपरेखा - पहली छायांकन परत - दूसरी छायांकन परत और कला इतिहास - अंतिम समायोजन - अंतिम लक्ष्य-निर्धारण दिवस - सत्य और सुलह दिवस - पोर्ट्रेट जमा करें / पोर्ट्रेट के लिए कक्षा में अंतिम दिन - गहराई से चित्र बनाना शुरू करें - पोर्ट्रेट जमा करने का अंतिम दिन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Calendario degli autoritratti: Ciao! Sviluppatori di abilità - Delineare leggermente il ritratto - Primo strato di ombreggiatura - Secondo strato di ombreggiatura e storia dell'arte - Ultimi aggiustamenti - Ultimo giorno di definizione degli obiettivi - Giorno della verità e della riconciliazione - Consegna / Ultimo giorno in classe per il ritratto - Iniziare il disegno in profondità - Ultimo giorno per consegnare il ritratto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自画像カレンダー: こんにちは! スキルアップ - 肖像画のアウトライン - 最初のシェーディングレイヤー - 2番目のシェーディングレイヤーと美術史 - 最終調整 - 最終目標設定日 - 真実と和解の日 - 肖像画の提出/授業最終日 - 深度描画開始 - 肖像画提出最終日</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자화상 달력: 안녕하세요! 스킬 강화 - 초상화 가볍게 윤곽 그리기 - 첫 번째 음영 레이어 - 두 번째 음영 레이어 및 미술사 - 최종 조정 - 마지막 목표 설정일 - 진실과 화해의 날 - 초상화 제출/수업 마지막 날 - 심도 드로잉 시작 - 초상화 제출 마지막 날</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Salnameya Xwe-portreyê: Merheba! Avakerên jêhatîbûnê - Portreya bi sivikî xêz dike - Yekemîn qata siyarkirinê - Qada şemitandinê ya duyemîn &amp; Dîroka hunerê - Guherandinên dawî - Roja dawîn a danîna armancê - Roja Rastî û Lihevhatinê - Destê xwe didin / Roja paşîn a di polê de ji bo portreyê - Dest bi xêzkirina kûrahiyê bikin - Roja dawî ku hûn portreyê bidin dest pê kirin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Kalendar Potret diri: Hello! Pembina kemahiran - Gariskan potret ringan - Lapisan lorekan pertama - Lapisan lorekan kedua &amp; Sejarah seni - Pelarasan akhir - Hari penetapan matlamat terakhir - Hari Kebenaran dan Rekonsiliasi - Serah terima / Hari terakhir dalam kelas untuk potret - Mulakan lukisan mendalam - Hari terakhir untuk serahkan potret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സ്വയം പോർട്രെയ്റ്റ് കലണ്ടർ: ഹലോ! സ്‌കിൽ ബിൽഡർമാർ - ലഘുവായി ഔട്ട്‌ലൈൻ പോർട്രെയ്‌റ്റ് - ആദ്യ ഷേഡിംഗ് ലെയർ - രണ്ടാമത്തെ ഷേഡിംഗ് ലെയറും ആർട്ട് ഹിസ്റ്ററിയും - അന്തിമ ക്രമീകരണങ്ങൾ - അവസാന ലക്ഷ്യം നിർണയിക്കുന്ന ദിവസം - സത്യവും അനുരഞ്ജനവും ദിനം - പോർട്രെയ്‌റ്റിനായി ഹാൻഡ് ഇൻ / അവസാനത്തെ ക്ലാസ് ദിവസം - ഡെപ്ത് ഡ്രോയിംഗ് ആരംഭിക്കുക - അവസാന ദിവസം പോർട്രെയ്‌റ്റ് കൈമാറുക</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सेल्फ-पोर्ट्रेट क्यालेन्डर: नमस्कार! कौशल निर्माणकर्ताहरू - हल्का रूपरेखा पोर्ट्रेट - पहिलो छायांकन तह - दोस्रो छायांकन तह र कला इतिहास - अन्तिम समायोजनहरू - अन्तिम लक्ष्य सेटिङ दिन - सत्य र मेलमिलाप दिन - हातमा / पोर्ट्रेटको लागि अन्तिम कक्षाको दिन - गहिरो रेखाचित्र सुरु गर्नुहोस् - पोर्ट्रेटमा हात पार्ने अन्तिम दिन</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د ځان انځور کیلنڈر: سلام! د مهارت جوړونکي - په روښانه ډول د انځورګرۍ انځور - لومړی سیډینګ پرت - دوهم سیډینګ پرت او د هنر تاریخ - وروستی سمونونه - د هدف ټاکلو وروستۍ ورځ - د حقیقت او پخلاینې ورځ - د پورټریټ لپاره لاس په لاس / په ټولګي کې وروستۍ ورځ - د ژورې نقاشۍ پیل کول - د پورټریټ د لاس ته راوړلو وروستۍ ورځ</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Calendário de Autorretrato: Olá! Desenvolvedores de habilidades - Contorno leve do retrato - Primeira camada de sombreamento - Segunda camada de sombreamento e História da Arte - Ajustes finais - Último dia de definição de metas - Dia da Verdade e Reconciliação - Entrega / Último dia de aula para o retrato - Início do desenho em profundidade - Último dia para entrega do retrato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ਸਵੈ-ਪੋਰਟਰੇਟ ਕੈਲੰਡਰ: ਹੈਲੋ! ਹੁਨਰ ਨਿਰਮਾਤਾ - ਹਲਕੀ ਰੂਪਰੇਖਾ ਪੋਰਟਰੇਟ - ਪਹਿਲੀ ਸ਼ੇਡਿੰਗ ਲੇਅਰ - ਦੂਜੀ ਸ਼ੇਡਿੰਗ ਲੇਅਰ ਅਤੇ ਕਲਾ ਇਤਿਹਾਸ - ਅੰਤਮ ਸਮਾਯੋਜਨ - ਆਖਰੀ ਟੀਚਾ ਨਿਰਧਾਰਤ ਕਰਨ ਵਾਲਾ ਦਿਨ - ਸੱਚ ਅਤੇ ਸੁਲ੍ਹਾ ਦਿਵਸ - ਪੋਰਟਰੇਟ ਲਈ ਹੈਂਡ ਇਨ / ਕਲਾਸ ਵਿੱਚ ਆਖਰੀ ਦਿਨ - ਡੂੰਘਾਈ ਨਾਲ ਡਰਾਇੰਗ ਸ਼ੁਰੂ ਕਰੋ - ਪੋਰਟਰੇਟ ਨੂੰ ਸੌਂਪਣ ਦਾ ਅੰਤਮ ਦਿਨ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Календарь автопортретов: Привет! Развивающие навыки — Легкий контур портрета — Первый слой теней — Второй слой теней и история искусства — Финальная корректировка — Последний день постановки целей — День истины и примирения — Сдача/Последний день занятий по портрету — Начало прорисовки глубины — Последний день сдачи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Календар аутопортрета: Здраво! Креатори вештина - Лагани обрис портрета - Први слој сенчења - Други слој сенчења и историја уметности - Коначна прилагођавања - Последњи дан постављања циљева - Дан истине и помирења - Предајте / Последњи дан у разреду за портрет - Започните цртање дубине - Последњи дан за предају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Jadwalka sawir-qaadista: Hello! Xirfad-dhisayaasha - Si khafiif ah u sharrax sawirka - Lakabka hadhka koowaad - lakabka hadhaynta labaad &amp; taariikhda farshaxanka - hagaajinta ugu dambaysa - Maalinta dejinta yoolka u dambaysa - Maalinta runta iyo dib u heshiisiinta - Soo gelinta / maalinta ugu dambaysa ee sawirka - Bilow sawirka qoto dheer - Maalinta ugu dambeysa ee gacanta sawirka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Calendario de autorretratos: ¡Hola! Desarrollo de habilidades: Delinear ligeramente el retrato - Primera capa de sombreado - Segunda capa de sombreado e Historia del Arte - Ajustes finales - Último día de definición de objetivos - Día de la Verdad y la Reconciliación - Entrega/Último día de clase para el retrato - Comenzar el dibujo de profundidad - Último día para entregar el retrato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Kalénder potret diri: Halo! Pembina kaahlian - Enteng outline potret - Lapisan shading munggaran - Lapisan shading kadua &amp; Sajarah seni - pangaluyuan final - Poé netepkeun tujuan panungtungan - Poé Kaleresan jeung Rekonsiliasi - Pangiriman / Poé panungtungan di kelas pikeun potret - Mimitian gambar jero - Poé ahir pikeun leungeun dina potrét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Kalenda ya picha ya kibinafsi: Hujambo! Wajenzi wa ujuzi - Taswira nyepesi - Safu ya kwanza ya kivuli - Safu ya pili ya kivuli &amp; Historia ya Sanaa - Marekebisho ya mwisho - Siku ya mwisho ya kuweka malengo - Siku ya Ukweli na Maridhiano - Shirikiana / Siku ya mwisho ya darasa kwa picha - Anza kuchora kwa kina - Siku ya mwisho ya kukabidhi picha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Självporträttskalender: Hej! Färdighetsbyggare - Lätt konturer porträtt - Första skuggskiktet - Andra skuggskiktet &amp; Konsthistoria - Slutliga justeringar - Sista målsättningsdagen - Sannings- och försoningsdagen - Lämna in / Sista dagen i klassen för porträtt - Börja djupritningen - Sista dagen att lämna in porträtt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Self-portrait Calendar: Hello! Mga tagabuo ng kasanayan - Bahagyang outline portrait - Unang shading layer - Pangalawang shading layer at Art history - Mga huling pagsasaayos - Huling araw ng pagtatakda ng layunin - Araw ng Katotohanan at Pagkakasundo - Hand in / Huling in-class na araw para sa portrait - Simulan ang depth drawing - Huling araw sa hand in portrait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சுய உருவப்பட காலண்டர்: வணக்கம்! ஸ்கில் பில்டர்ஸ் - லேசாக அவுட்லைன் போர்ட்ரெய்ட் - முதல் ஷேடிங் லேயர் - இரண்டாவது ஷேடிங் லேயர் &amp; ஆர்ட் ஹிஸ்டரி - இறுதி சரிசெய்தல் - கடைசி இலக்கை நிர்ணயிக்கும் நாள் - உண்மை மற்றும் நல்லிணக்க நாள் - போர்ட்ரெய்ட் / கடைசி வகுப்பில் உள்ள நாள் - ஓவியம் வரையத் தொடங்கு - இறுதி நாள் போர்ட்ரெய்ட்</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ปฏิทินวาดภาพเหมือนตนเอง: สวัสดี! ฝึกทักษะ - ร่างภาพเหมือนอย่างเบามือ - เลเยอร์แรเงาชั้นแรก - เลเยอร์แรเงาชั้นที่สอง &amp; ประวัติศิลปะ - ปรับแต่งขั้นสุดท้าย - วันกำหนดเป้าหมายสุดท้าย - วันแห่งความจริงและการปรองดอง - ส่งงาน / วันสุดท้ายในชั้นเรียนสำหรับการวาดภาพเหมือน - เริ่มวาดภาพความลึก - วันสุดท้ายสำหรับการส่งภาพเหมือน</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Otoportre Takvimi: Merhaba! Beceri geliştiriciler - Portrenin hafif ana hatlarını çizin - İlk gölgelendirme katmanı - İkinci gölgelendirme katmanı ve Sanat tarihi - Son ayarlamalar - Son hedef belirleme günü - Hakikat ve Uzlaşma Günü - Portre için teslim / Sınıftaki son gün - Derinlemesine çizime başlayın - Portreyi teslim etmek için son gün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Календар автопортретів: Привіт! Розвиток навичок - Легкий контур портрета - Перший шар затінення - Другий шар затінення та історія мистецтва - Остаточні коригування - Останній день встановлення цілей - День правди та примирення - Здача / Останній день у класі для портрета - Початок глибокого малювання - Останній день здачі портрета</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سیلف پورٹریٹ کیلنڈر: ہیلو! ہنر بنانے والے - ہلکے سے آؤٹ لائن پورٹریٹ - پہلی شیڈنگ پرت - دوسری شیڈنگ پرت اور آرٹ کی تاریخ - حتمی ایڈجسٹمنٹس - آخری مقصد طے کرنے کا دن - سچائی اور مصالحت کا دن - پورٹریٹ کے لئے ہینڈ ان / کلاس میں آخری دن - گہرائی سے ڈرائنگ شروع کریں - پورٹریٹ دینے کا آخری دن</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Lịch tự họa: Xin chào! Những người xây dựng kỹ năng - Phác thảo nhẹ chân dung - Lớp tô bóng đầu tiên - Lớp tô bóng thứ hai &amp; Lịch sử nghệ thuật - Điều chỉnh cuối cùng - Ngày đặt mục tiêu cuối cùng - Ngày Sự thật và Hòa giải - Nộp/Ngày cuối cùng trong lớp học để vẽ chân dung - Bắt đầu vẽ chiều sâu - Ngày cuối cùng để nộp chân dung</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364833eba18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364833eba18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dk1"/>
                </a:solidFill>
                <a:latin typeface="Open Sans"/>
                <a:ea typeface="Open Sans"/>
                <a:cs typeface="Open Sans"/>
                <a:sym typeface="Open Sans"/>
              </a:rPr>
              <a:t>Record Art 10 translations in notes only, waiting to automatically translate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skill building - light outline - first layer - second layer - adjustment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ndërtimi i aftësive - skica e lehtë - shtresa e parë - shtresa e dytë - rregullimi</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የክህሎት ግንባታ - የብርሃን ንድፍ - የመጀመሪያው ንብርብር - ሁለተኛ ንብርብር - ማስተካከያ</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بناء المهارات - مخطط الضوء - الطبقة الأولى - الطبقة الثانية - التعديل</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հմտությունների ձևավորում - լույսի ուրվագիծ - առաջին շերտ - երկրորդ շերտ - ճշգրտում</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desenvolupament d'habilitats - contorn lleuger - primera capa - segona capa - ajust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技能培养 - 浅轮廓 - 第一层 - 第二层 - 调整</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vaardigheidsopbouw - lichte schets - eerste laag - tweede laag - aanpassing</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ساخت مهارت - طرح کلی نور - لایه اول - لایه دوم - تنظیم</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développement des compétences - contour lumineux - première couche - deuxième couche - ajustement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Kompetenzaufbau – Lichtumriss – erste Schicht – zweite Schicht – Anpassung</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કૌશલ્ય નિર્માણ - પ્રકાશ રૂપરેખા - પ્રથમ સ્તર - બીજું સ્તર - ગોઠવણ</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कौशल निर्माण - प्रकाश रूपरेखा - पहली परत - दूसरी परत - समायोजन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sviluppo delle competenze - contorno leggero - primo strato - secondo strato - regolazione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スキル構築 - 軽いアウトライン - 最初のレイヤー - 2 番目のレイヤー - 調整</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스킬 구축 - 가벼운 윤곽선 - 첫 번째 레이어 - 두 번째 레이어 - 조정</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avakirina jêhatîbûnê - nexşeya ronahiyê - qata yekem - qata duyemîn - verastkirin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pembinaan kemahiran - garis besar cahaya - lapisan pertama - lapisan kedua - pelarasan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നൈപുണ്യ നിർമ്മാണം - ലൈറ്റ് ഔട്ട്‌ലൈൻ - ആദ്യ പാളി - രണ്ടാമത്തെ പാളി - ക്രമീകരണം</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कौशल निर्माण - प्रकाश रूपरेखा - पहिलो तह - दोस्रो तह - समायोजन</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د مهارت جوړول - د رڼا خاکه - لومړی پرت - دوهم پرت - سمون</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desenvolvimento de habilidades - contorno claro - primeira camada - segunda camada - ajuste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ਹੁਨਰ ਨਿਰਮਾਣ - ਰੋਸ਼ਨੀ ਦੀ ਰੂਪਰੇਖਾ - ਪਹਿਲੀ ਪਰਤ - ਦੂਜੀ ਪਰਤ - ਵਿਵਸਥਾ</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развитие навыков - легкий контур - первый слой - второй слой - корректировка</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изградња вештина - светлосни обрис - први слој - други слој - подешавање</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dhisidda xirfad - dulmar iftiin - lakabka koowaad - lakabka labaad - hagaajinta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desarrollo de habilidades - contorno ligero - primera capa - segunda capa - ajuste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wangunan skill - outline lampu - lapisan kahiji - lapisan kadua - adjustment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jengo la ujuzi - muhtasari wa mwanga - safu ya kwanza - safu ya pili - marekebisho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färdighetsbyggande - ljuskontur - första lagret - andra lagret - justering</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pagbuo ng kasanayan - light outline - unang layer - pangalawang layer - pagsasaayos</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திறன் கட்டிடம் - ஒளி அவுட்லைன் - முதல் அடுக்கு - இரண்டாவது அடுக்கு - சரிசெய்தல்</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การสร้างทักษะ - โครงร่างแสง - ชั้นแรก - ชั้นที่สอง - การปรับแต่ง</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beceri geliştirme - hafif ana hat - ilk katman - ikinci katman - ayarlama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формування навичок - легкий контур - перший шар - другий шар - коригування</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مہارت کی تعمیر - روشنی کا خاکہ - پہلی پرت - دوسری پرت - ایڈجسٹمنٹ</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xây dựng kỹ năng - phác thảo nhẹ - lớp đầu tiên - lớp thứ hai - điều chỉnh</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25ab40e28f4_0_30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25ab40e28f4_0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Evaluation for the portrait project: Proportion and detail: Shapes, sizes, and contour. Shading technique: Deep black colours, smooth, blending. Composition: Complete, full, finished, and balanced.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Vlerësimi për projektin e portretit: Proporcioni dhe detajet: Format, madhësitë dhe konturet. Teknika e hijezimit: Ngjyra të zeza të thella, të lëmuara, të përziera. Përbërja: E plotë, e plotë, e përfunduar dhe e balancuar.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የቁም ፕሮጀክቱ ግምገማ፡- መጠንና ዝርዝር፡ ቅርጾች፣ መጠኖች እና ኮንቱር። የጥላ ቴክኒክ: ጥልቅ ጥቁር ቀለሞች, ለስላሳ, ቅልቅል. ቅንብር፡ ሙሉ፣ ሙሉ፣ የተጠናቀቀ እና ሚዛናዊ።</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مشروع البورتريه: النسب والتفاصيل: الأشكال والأحجام والخطوط الخارجية. تقنية التظليل: ألوان سوداء داكنة، ناعمة، متداخلة. التكوين: كامل، مكتمل، متقن، ومتوازن.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Գնահատում դիմանկարային նախագծի համար. Համամասնություն և դետալ. Ձևեր, չափեր և եզրագիծ: Ստվերավորման տեխնիկա. Խորը սև գույներ, հարթ, միաձուլվող: Կազմը՝ ամբողջական, ամբողջական, ավարտված և հավասարակշռված: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Avaluació del projecte de retrat: Proporció i detall: Formes, mides i contorn. Tècnica d'ombrejat: colors negres profunds, suaus, barrejats. Composició: Complet, ple, acabat i equilibrat.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肖像画项目评估：比例与细节：形状、大小和轮廓。阴影技法：深黑色，平滑，融合。构图：完整、饱满、精致、平衡。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Evaluatie van het portretproject: Proportie en detail: vormen, maten en contouren. Schaduwtechniek: diepzwarte kleuren, vloeiend, blendend. Compositie: compleet, vol, afgewerkt en evenwichtig.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پروژه پرتره: تناسب و جزئیات: شکل ها، اندازه ها و کانتور. تکنیک سایه‌زنی: رنگ‌های سیاه عمیق، صاف، ترکیبی. ترکیب: کامل، کامل، تمام شده و متعادل.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Évaluation du projet de portrait : Proportions et détails : formes, tailles et contours. Technique d’ombrage : couleurs noires profondes, lisses, fondues. Composition : complète, pleine, finie et équilibrée.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Bewertung für das Porträtprojekt: Proportionen und Details: Formen, Größen und Konturen. Schattierungstechnik: Tiefschwarze Farben, glatt, verschmelzend. Komposition: Vollständig, umfassend, fertig und ausgewogen.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પોટ્રેટ પ્રોજેક્ટ માટે મૂલ્યાંકન: પ્રમાણ અને વિગત: આકારો, કદ અને સમોચ્ચ. શેડિંગ તકનીક: ઠંડા કાળા રંગો, સરળ, સંમિશ્રણ. રચના: સંપૂર્ણ, પૂર્ણ, સમાપ્ત અને સંતુલિત.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चित्र परियोजना के लिए मूल्यांकन: अनुपात और विवरण: आकृतियाँ, माप और रूपरेखा। छायांकन तकनीक: गहरे काले रंग, चिकने, मिश्रित। रचना: पूर्ण, परिपूर्ण, पूर्ण और संतुलित।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Valutazione per il progetto del ritratto: Proporzioni e dettagli: Forme, dimensioni e contorno. Tecnica di ombreggiatura: Colori neri intensi, uniformi, sfumati. Composizione: Completa, piena, rifinita ed equilibrata.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肖像画プロジェクトの評価：プロポーションとディテール：形、サイズ、輪郭。陰影技法：深みのある黒、滑らかで溶け合う色。構図：完成度が高く、豊かで、完成度が高く、バランスが取れている。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초상화 프로젝트 평가: 비율 및 세부 묘사: 모양, 크기, 윤곽. 음영 기법: 진한 검은색, 매끄럽고 혼합. 구성: 완벽하고, 풍성하고, 완성되었으며, 균형 잡혀 있음.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ji bo projeya portreyê: Rêje û hûrgulî: Şêwe, mezinahî, û rêgez. Teknîka şidandinê: Rengên reş ên kûr, nerm, tevlihev. Pêkhatin: Temam, tije, qedandî û hevseng.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Penilaian untuk projek potret: Perkadaran dan perincian: Bentuk, saiz dan kontur. Teknik teduhan: Warna hitam pekat, licin, sebati. Komposisi: Lengkap, penuh, siap dan seimbang.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പോർട്രെയിറ്റ് പ്രോജക്റ്റിനായുള്ള മൂല്യനിർണ്ണയം: അനുപാതവും വിശദാംശങ്ങളും: ആകൃതികൾ, വലുപ്പങ്ങൾ, കോണ്ടൂർ. ഷേഡിംഗ് ടെക്നിക്: കടും കറുപ്പ് നിറങ്ങൾ, മിനുസമാർന്ന, മിശ്രണം. രചന: പൂർണ്ണവും പൂർണ്ണവും പൂർത്തിയായതും സമതുലിതമായതും.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पोर्ट्रेट परियोजनाको लागि मूल्याङ्कन: अनुपात र विवरण: आकार, आकार, र समोच्च। छायांकन प्रविधि: गहिरो कालो रंग, चिल्लो, मिश्रण। रचना: पूर्ण, पूर्ण, समाप्त, र सन्तुलित।</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پورټریټ پروژې ارزونه: تناسب او توضیحات: شکلونه، اندازې، او کنټور. د سیوري کولو تخنیک: ژور تور رنګونه، نرم، مخلوط. ترکیب: بشپړ، بشپړ، بشپړ او 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para o projeto de retrato: Proporção e detalhes: Formas, tamanhos e contornos. Técnica de sombreamento: Cores pretas profundas, suaves e mescladas. Composição: Completa, plena, acabada e equilibrada.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ਪੋਰਟਰੇਟ ਪ੍ਰੋਜੈਕਟ ਲਈ ਮੁਲਾਂਕਣ: ਅਨੁਪਾਤ ਅਤੇ ਵੇਰਵੇ: ਆਕਾਰ, ਆਕਾਰ ਅਤੇ ਸਮਰੂਪ। ਸ਼ੇਡਿੰਗ ਤਕਨੀਕ: ਡੂੰਘੇ ਕਾਲੇ ਰੰਗ, ਨਿਰਵਿਘਨ, ਮਿਸ਼ਰਣ। ਰਚਨਾ: ਸੰਪੂਰਨ, ਸੰਪੂਰਨ, ਮੁਕੰਮਲ ਅਤੇ ਸੰਤੁਲਿਤ।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Оценка портретного проекта: Пропорции и детализация: формы, размеры и контуры. Техника штриховки: насыщенные чёрные цвета, плавные переходы. Композиция: целостная, полная, завершённая и сбалансированная.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Евалуација за пројекат портрета: Пропорције и детаљи: Облици, величине и контуре. Техника сенчења: Дубоке црне боје, глатке, мешање. Композиција: Комплетна, пуна, готова и избалансирана.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mashruuca sawirka: Saamiga iyo faahfaahinta: Qaababka, cabbirrada, iyo kontoorka. Farsamada hadhka: Midab madow oo qoto dheer, siman, isku dhafan. Halabuurka: Dhammaystir, buuxa, dhammaystiran, oo dheellitiran.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Evaluación del proyecto de retrato: Proporción y detalle: Formas, tamaños y contornos. Técnica de sombreado: Negro intenso, suave y difuminado. Composición: Completa, plena, acabada y equilibrada.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Evaluasi pikeun proyék potret: Proporsi sareng detil: Bentuk, ukuran, sareng kontur. Téhnik shading: kelir hideung jero, lemes, blending. Komposisi: Lengkep, lengkep, réngsé, sareng saimbang.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mradi wa picha: Uwiano na undani: Maumbo, ukubwa, na contour. Mbinu ya kivuli: Rangi nyeusi za kina, laini, zinazochanganya. Muundo: Kamili, kamili, imekamilika, na yenye usawa.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Utvärdering för porträttprojektet: Proportion och detalj: Former, storlekar och konturer. Skuggningsteknik: Djupsorta färger, slät, blandad. Komposition: Komplett, full, färdig och balanserad.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Pagsusuri para sa portrait na proyekto: Proporsyon at detalye: Mga hugis, sukat, at tabas. Pamamaraan ng pagtatabing: Malalim na itim na kulay, makinis, pinaghalong. Komposisyon: Kumpleto, buo, tapos, at balanse.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உருவப்படத் திட்டத்திற்கான மதிப்பீடு: விகிதம் மற்றும் விவரம்: வடிவங்கள், அளவுகள் மற்றும் விளிம்பு. நிழல் நுட்பம்: அடர் கருப்பு நிறங்கள், மென்மையான, கலவை. கலவை: முழுமையான, முழுமையான, முடிக்கப்பட்ட மற்றும் சமச்சீர்.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การประเมินผลสำหรับโครงการภาพเหมือน: สัดส่วนและรายละเอียด: รูปทรง ขนาด และเส้นขอบ เทคนิคการแรเงา: สีดำเข้ม เรียบเนียน กลมกลืน องค์ประกอบ: สมบูรณ์ เต็มอิ่ม เสร็จสมบูรณ์ และสมดุล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 projesi için değerlendirme: Oran ve detay: Şekiller, boyutlar ve kontur. Gölgeleme tekniği: Koyu siyah renkler, pürüzsüz, harmanlama. Kompozisyon: Tamamlanmış, tam, tamamlanmış ve dengeli.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проекту портрета: Пропорції та деталізація: форми, розміри та контур. Техніка затінення: глибокі чорні кольори, згладжування, змішування. Склад: Повний, повний, завершений і збалансований.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پورٹریٹ پروجیکٹ کے لیے تشخیص: تناسب اور تفصیل: شکلیں، سائز، اور سموچ۔ شیڈنگ کی تکنیک: گہرے سیاہ رنگ، ہموار، ملاوٹ۔ ساخت: مکمل، مکمل، ختم، اور 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cho dự án chân dung: Tỷ lệ và chi tiết: Hình dạng, kích thước và đường nét. Kỹ thuật đổ bóng: Màu đen đậm, mượt mà, hòa quyện. Bố cục: Hoàn chỉnh, đầy đặn, hoàn thiện và cân đối.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827a0da140_0_39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2827a0da140_0_3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are sick and stuck at home, I can deliver your materials to you. The most common reasons for this are COVID and broken limbs. If you live nearby, I can pack up and deliver and art pizza for you.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are sick and stuck at home, I can deliver your materials to you.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Nëse jeni të sëmurë dhe të ngecur në shtëpi, unë mund t'ju dërgoj materialet tuaja. Arsyet më të zakonshme për këtë janë COVID dhe gjymtyrët e thyera. Nëse jetoni afër, unë mund të paketoj dhe të dërgoj pica për ju.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ከታመሙ እና በቤት ውስጥ ከተጣበቁ ቁሳቁሶችዎን ለእርስዎ ማድረስ እችላለሁ. ለዚህ በጣም የተለመዱት ምክንያቶች ኮቪድ እና የተሰባበሩ እግሮች ናቸው። በአቅራቢያህ የምትኖር ከሆነ ፒዛን አዘጋጅቼ ላቀርብልህ እችላለሁ።</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إذا كنت مريضًا وعالقًا في المنزل، يُمكنني توصيل أغراضك إليك. الأسباب الأكثر شيوعًا لذلك هي كوفيد وكسور الأطراف. إذا كنت تسكن بالقرب منك، يُمكنني تغليفها وتوصيلها إليك، بالإضافة إلى بيتزا فنية.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Եթե հիվանդ եք և խրված եք տանը, ես կարող եմ ձեր նյութերը հասցնել ձեզ: Դրա ամենատարածված պատճառներն են՝ COVID-19-ը և կոտրված վերջույթները: Եթե դուք ապրում եք մոտակայքում, ես կարող եմ փաթեթավորել և առաքել և գեղարվեստական պիցցա ձեզ համար: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està malalt i enganxat a casa, puc lliurar-te els teus materials. Els motius més comuns d'això són la COVID i els membres trencats. Si vius a prop, puc fer les maletes i lliurar-te pizza artística.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如果您生病了，困在家里，我可以把材料寄给您。最常见的原因是新冠疫情和肢体骨折。如果您住在附近，我可以打包并送一份披萨给您。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Als je ziek bent en thuis vastzit, kan ik je materialen bij je bezorgen. De meest voorkomende redenen hiervoor zijn COVID en gebroken ledematen. Als je in de buurt woont, kan ik de pizza voor je inpakken en bezorgen.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بیمار هستید و در خانه گیر کرده اید، می توانم مواد شما را به شما تحویل دهم. شایع ترین دلایل این امر کووید و شکستگی اندام است. اگر در همان نزدیکی زندگی می کنید، من می توانم وسایل را جمع و جور کنم و به شما پیتزا برسانم.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vous êtes malade et confiné à la maison, je peux vous livrer vos fournitures. Les raisons les plus fréquentes sont la COVID et les fractures. Si vous habitez à proximité, je peux emballer et livrer des pizzas.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Wenn Sie krank sind und zu Hause festsitzen, kann ich Ihnen Ihre Materialien liefern. Die häufigsten Gründe dafür sind COVID und Knochenbrüche. Wenn Sie in der Nähe wohnen, kann ich eine Kunstpizza für Sie verpacken und liefern.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તમે બીમાર હો અને ઘરે અટવાઈ ગયા હો, તો હું તમારી સામગ્રી તમારા સુધી પહોંચાડી શકું છું. આના માટે સૌથી સામાન્ય કારણો છે કોવિડ અને તૂટેલા અંગો. જો તમે નજીકમાં રહો છો, તો હું તમારા માટે પિઝા પેક કરી શકું છું અને ડિલિવરી કરી શકું છું અને આર્ટ કરી શકું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अगर आप बीमार हैं और घर पर फंसे हैं, तो मैं आपकी सामग्री आप तक पहुँचा सकता हूँ। इसके सबसे आम कारण कोविड और टूटे हुए अंग हैं। अगर आप आस-पास रहते हैं, तो मैं सामान पैक करके आपके लिए पिज़्ज़ा बनाकर पहुँचा सकता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sei malato e bloccato a casa, posso consegnarti il materiale. Le cause più comuni sono il COVID e le fratture. Se vivi nelle vicinanze, posso impacchettare e consegnare la pizza per 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体調が悪くて家にいられない場合は、材料をお届けできます。よくある理由は、COVID-19と骨折です。お近くにお住まいでしたら、アートピザを梱包してお届けすることも可能です。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아프셔서 집에 계시다면, 제가 재료를 배달해 드릴 수 있습니다. 가장 흔한 이유는 코로나19와 팔다리 골절 때문입니다. 근처에 사시는 경우, 제가 포장해서 아트 피자를 배달해 드릴 수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 nexweş bin û li malê asê bin, ez dikarim malzemeyên we bigihînim we. Sedemên herî gelemperî yên vê yekê COVID û lingên şikestî ne. Ger hûn li nêzîkê dijîn, ez dikarim ji we re pîzza pak bikim û radest bikim.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Jika sakit dan terperangkap di rumah, saya boleh menghantar bahan anda kepada anda. Sebab yang paling biasa untuk ini adalah COVID dan anggota badan patah. Jika anda tinggal berdekatan, saya boleh mengemas dan menghantar serta pizza seni untuk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അസുഖം ബാധിച്ച് വീട്ടിൽ കുടുങ്ങിക്കിടക്കുകയാണെങ്കിൽ, ഞാൻ നിങ്ങളുടെ സാമഗ്രികൾ നിങ്ങൾക്ക് എത്തിക്കാം. ഇതിനുള്ള ഏറ്റവും സാധാരണമായ കാരണങ്ങൾ കൊവിഡും കൈകാലുകൾ ഒടിഞ്ഞതുമാണ്. നിങ്ങൾ സമീപത്താണ് താമസിക്കുന്നതെങ്കിൽ, ഞാൻ നിങ്ങൾക്കായി പിസ്സ പാക്ക് അപ്പ് ചെയ്ത് ഡെലിവറി ചെയ്യാം.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बिरामी र घरमा अड्किएको छ भने, म तपाईंको सामग्रीहरू तपाईंलाई पुर्‍याउन सक्छु। यसको सबैभन्दा सामान्य कारणहरू कोभिड र भाँचिएको हातखुट्टा हुन्। यदि तपाईं नजिकै बस्नुहुन्छ भने, म तपाईंको लागि प्याक अप र डेलिभरी र कला पिज्जा बनाउन सक्छु।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که ناروغ یاست او په کور کې بند پاتې یاست، زه کولی شم ستاسو توکي تاسو ته ورسوي. د دې ترټولو عام لاملونه COVID او مات شوي پښې دي. که تاسو نږدې اوسیږئ، زه کولی شم ستاسو لپاره پیزا پیک او تحویل کړم او آرټ کړم.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estiver doente e preso em casa, posso entregar seus materiais. Os motivos mais comuns para isso são COVID e membros quebrados. Se você mora perto, posso embalar e entregar uma pizza artesanal para você.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ਜੇਕਰ ਤੁਸੀਂ ਬਿਮਾਰ ਹੋ ਅਤੇ ਘਰ ਵਿੱਚ ਫਸੇ ਹੋਏ ਹੋ, ਤਾਂ ਮੈਂ ਤੁਹਾਡੀ ਸਮੱਗਰੀ ਤੁਹਾਡੇ ਤੱਕ ਪਹੁੰਚਾ ਸਕਦਾ ਹਾਂ। ਇਸਦੇ ਸਭ ਤੋਂ ਆਮ ਕਾਰਨ ਕੋਵਿਡ ਅਤੇ ਟੁੱਟੇ ਹੋਏ ਅੰਗ ਹਨ। ਜੇਕਰ ਤੁਸੀਂ ਆਸ-ਪਾਸ ਰਹਿੰਦੇ ਹੋ, ਤਾਂ ਮੈਂ ਤੁਹਾਡੇ ਲਈ ਪੀਜ਼ਾ ਪੈਕ ਅਤੇ ਡਿਲੀਵਰ ਕਰ ਸਕਦਾ ਹਾਂ ਅਤੇ ਆਰਟ ਕਰ ਸਕਦਾ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Если вы заболели и вынуждены оставаться дома, я могу доставить вам необходимые материалы. Наиболее распространённые причины — COVID и переломы конечностей. Если вы живёте неподалёку, я могу собрать вещи, доставить их и приготовить для вас пиццу.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Ако сте болесни и заглављени код куће, могу вам доставити ваше материјале. Најчешћи разлози за то су ЦОВИД и сломљени удови. Ако живите у близини, могу да вам спакујем и доставим и уметничку пицу.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Haddii aad jiran tahay oo aad guriga ku dhegan tahay, waxaan kuu keeni karaa alaabtaada. Sababaha ugu badan ee tan waa COVID iyo xubnaha jaban. Haddii aad ku nooshahay meel u dhow, waxaan kuu soo ururin karaa oo aan kuu keeni karaa pizza-farshaxan adiga.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estás enfermo y te quedas en casa, puedo llevarte tus materiales. Las causas más comunes son la COVID-19 y fracturas de extremidades. Si vives cerca, puedo empacar y entregarte una pizza artística.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Upami gering sareng macét di bumi, kuring tiasa nganteurkeun bahan anjeun ka anjeun. Alesan anu paling umum pikeun ieu nyaéta COVID sareng anggota awak rusak. Upami anjeun cicing caket dieu, kuring tiasa ngabungkus sareng nganteurkeun sareng pizza seni pikeun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Ikiwa ni wagonjwa na wamekwama nyumbani, ninaweza kukuletea nyenzo zako. Sababu za kawaida za hii ni COVID na miguu iliyovunjika. Ikiwa unaishi karibu nawe, ninaweza kukupakia na kukuletea na kukuletea picha ya sanaa.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 du är sjuk och har fastnat hemma kan jag leverera ditt material till dig. De vanligaste orsakerna till detta är covid och brutna lemmar. Bor du i närheten kan jag packa och leverera och konstpizza åt dig.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Kung may sakit at natigil sa bahay, maaari kong ihatid ang iyong mga materyales sa iyo. Ang pinakakaraniwang dahilan nito ay ang COVID at sirang mga paa. Kung malapit ka nakatira, maaari akong mag-impake at maghatid at mag-art ng pizza para sa iyo.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உடல்நிலை சரியில்லாமல் வீட்டில் மாட்டிக் கொண்டால், உங்கள் பொருட்களை நான் உங்களுக்கு வழங்க முடியும். இதற்கு மிகவும் பொதுவான காரணங்கள் கோவிட் மற்றும் உடைந்த கைகால்கள். நீங்கள் அருகில் வசிக்கிறீர்கள் என்றால், நான் உங்களுக்காக பீட்சாவை பேக் செய்து டெலிவரி செய்து தருகிறேன்.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หากคุณป่วยและต้องอยู่บ้าน ฉันสามารถส่งอุปกรณ์ให้คุณได้ สาเหตุที่พบบ่อยที่สุดคือโควิดและแขนขาหัก หากคุณอยู่ใกล้ๆ ฉันสามารถแพ็คและส่งพิซซ่าศิลปะให้คุณได้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Hastaysanız ve evde mahsur kaldıysanız, malzemelerinizi size teslim edebilirim. Bunun en yaygın nedenleri COVID ve kırık uzuvlardır. Yakınlarda yaşıyorsanız, sizin için pizza paketleyip teslim edebilirim.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Якщо ви захворіли і застрягли вдома, я можу доставити вам ваші матеріали. Найчастіші причини цього – COVID та переломи кінцівок. Якщо ви живете неподалік, я можу спакувати та доставити для вас арт-піцу.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بیمار ہیں اور گھر میں پھنس گئے ہیں تو میں آپ کا سامان آپ تک پہنچا سکتا ہوں۔ اس کی سب سے عام وجوہات COVID اور ٹوٹے ہوئے اعضاء ہیں۔ اگر آپ آس پاس رہتے ہیں تو میں آپ کے لیے پیزا پیک اور ڈیلیور اور آرٹ کر سکتا ہوں۔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Nếu bạn bị ốm và phải ở nhà, tôi có thể giao đồ dùng cho bạn. Lý do phổ biến nhất là COVID và gãy chân tay. Nếu bạn sống gần đó, tôi có thể đóng gói và giao pizza nghệ thuật cho bạn.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113ba5f0767_0_11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113ba5f0767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25ab40e28f4_0_41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25ab40e28f4_0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Hand in your backgrounds to the Google Classroom! For a great drawing, make sure your photo is an original file and not a screenshot.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Hand in your backgrounds to the Google Classroom!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Jepni prejardhjen tuaj në Google Classroom! Për një vizatim të mrekullueshëm, sigurohuni që fotografia juaj të jetë një skedar origjinal dhe jo një pamje ekrani.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ዳራዎን ለጉግል ክፍል አስረክቡ! ለትልቅ ስዕል ፎቶዎ የመጀመሪያ ፋይል እንጂ ቅጽበታዊ ገጽ እይታ አለመሆኑን ያረጋግጡ።</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سلّم خلفياتك إلى Google Classroom! للحصول على رسم رائع، تأكد من أن الصورة أصلية وليست لقطة شاشة.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Ձեր նախապատմությունը փոխանցեք Google Classroom-ին: Հիանալի նկարչության համար համոզվեք, որ ձեր լուսանկարը բնօրինակ ֆայլ է և ոչ թե սքրինշոթ: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Entrega els teus antecedents a Google Classroom! Per obtenir un dibuix fantàstic, assegureu-vos que la vostra foto sigui un fitxer original i no una captura de pantalla.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把你的背景作品提交到 Google 课堂吧！为了画出优秀的作品，请确保你的照片是原始文件，而不是截图。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Lever je achtergronden in bij Google Classroom! Voor een mooie tekening is het belangrijk dat je foto een origineel bestand is en geen screenshot.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پس زمینه خود را به Google Classroom تحویل دهید! برای یک طراحی عالی، مطمئن شوید که عکس شما یک فایل اصلی است و نه یک اسکرین شات.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Remettez vos arrière-plans à Google Classroom ! Pour un dessin réussi, assurez-vous que votre photo est un fichier original et non une capture d'écran.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Geben Sie Ihre Hintergründe im Google Classroom ab! Für eine tolle Zeichnung achten Sie darauf, dass Ihr Foto eine Originaldatei und kein Screenshot ist.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Google વર્ગખંડમાં તમારા બેકગ્રાઉન્ડમાં હાથ આપો! ઉત્તમ ડ્રોઇંગ માટે, ખાતરી કરો કે તમારો ફોટો મૂળ ફાઇલ છે અને સ્ક્રીનશૉટ નથી.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पृष्ठभूमि Google क्लासरूम को सौंपें! एक बेहतरीन चित्र बनाने के लिए, सुनिश्चित करें कि आपकी तस्वीर एक मूल फ़ाइल हो, स्क्रीनशॉट नहीं।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Invia i tuoi sfondi a Google Classroom! Per un disegno di qualità, assicurati che la foto sia un file originale e non uno screenshot.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背景をGoogle Classroomに提出してください！素晴らしい作品にするために、写真はスクリーンショットではなく、オリジナルのファイルを使用してください。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Google Classroom에 배경을 제출하세요! 멋진 그림을 위해 스크린샷이 아닌 원본 파일을 사용하세요.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Paşnavên xwe bidin dersa Google! Ji bo nexşeyek mezin, pê ewle bine ku wêneya we pelek orjînal e û ne dîmenek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Serahkan latar belakang anda ke Bilik Darjah Google! Untuk lukisan yang hebat, pastikan foto anda ialah fail asal dan bukan tangkapan skrin.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Google ക്ലാസ്റൂമിലേക്ക് നിങ്ങളുടെ പശ്ചാത്തലങ്ങൾ കൈമാറുക! ഒരു മികച്ച ഡ്രോയിംഗിനായി, നിങ്ങളുടെ ഫോട്ടോ യഥാർത്ഥ ഫയലാണെന്നും സ്ക്രീൻഷോട്ടല്ലെന്നും ഉറപ്പാക്കുക.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गुगल क्लासरूममा आफ्नो पृष्ठभूमिमा हात दिनुहोस्! उत्कृष्ट रेखाचित्रको लागि, निश्चित गर्नुहोस् कि तपाईंको फोटो मूल फाइल हो र स्क्रिनसट होइन।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خپل شالید د ګوګل ټولګي ته وسپارئ! د عالي نقاشۍ لپاره ، ډاډ ترلاسه کړئ چې ستاسو عکس اصلي فایل دی نه سکرین شاټ.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Entregue seus planos de fundo para o Google Sala de Aula! Para um desenho incrível, certifique-se de que sua foto seja um arquivo original e não uma captura de tela.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ਗੂਗਲ ਕਲਾਸਰੂਮ ਨੂੰ ਆਪਣੇ ਪਿਛੋਕੜ ਦਿਓ! ਇੱਕ ਵਧੀਆ ਡਰਾਇੰਗ ਲਈ, ਯਕੀਨੀ ਬਣਾਓ ਕਿ ਤੁਹਾਡੀ ਫੋਟੋ ਇੱਕ ਅਸਲੀ ਫਾਈਲ ਹੈ ਨਾ ਕਿ ਇੱਕ ਸਕ੍ਰੀਨਸ਼ੌਟ।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Сдайте свои фоны в Google Classroom! Чтобы рисунок получился отличным, убедитесь, что фотография — это оригинальный файл, а не скриншот.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Предајте своје позадине у Гоогле учионицу! За одличан цртеж, уверите се да је ваша фотографија оригинална датотека, а не снимак екрана.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 dhiib taariikhdaada fasalka Google! Sawir aad u fiican, hubi in sawirkaagu yahay fayl asal ah oo aanu ahayn sawir-qaadis.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¡Envía tus fondos a Google Classroom! Para un dibujo genial, asegúrate de que tu foto sea un archivo original y no una captura de pantalla.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Serahkeun latar tukang anjeun ka Google Classroom! Pikeun gambar anu saé, pastikeun poto anjeun mangrupikeun file asli sareng sanés layar.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Wawasilishe usuli wako kwa Google Darasani! Kwa mchoro mzuri, hakikisha kuwa picha yako ni faili asili na sio picha ya skrini.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Lämna in din bakgrund till Google Classroom! För en bra ritning, se till att ditt foto är en originalfil och inte en skärmdump.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Ibigay ang iyong mga background sa Google Classroom! Para sa isang mahusay na pagguhit, siguraduhin na ang iyong larawan ay isang orihinal na file at hindi isang screenshot.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கூகுள் கிளாஸ்ரூமில் உங்கள் பின்னணியை ஒப்படைக்கவும்! சிறந்த வரைபடத்திற்கு, உங்கள் புகைப்படம் அசல் கோப்பாக இருப்பதையும் ஸ்கிரீன்ஷாட் அல்ல என்பதை உறுதிப்படுத்தவும்.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ส่งพื้นหลังของคุณไปที่ Google Classroom! เพื่อภาพวาดที่สวยงาม โปรดแน่ใจว่ารูปถ่ายของคุณเป็นไฟล์ต้นฉบับ ไม่ใช่ภาพหน้าจอ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Arka planlarınızı Google Classroom'a teslim edin! Harika bir çizim için fotoğrafınızın orijinal bir dosya olduğundan ve ekran görüntüsü olmadığından emin olun.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Додайте свої фони до Google Classroom! Щоб отримати чудовий малюнок, переконайтеся, що ваша фотографія є оригінальним файлом, а не знімком екрана.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اپنے پس منظر کو گوگل کلاس روم تک پہنچائیں! ایک بہترین ڈرائنگ کے لیے، یقینی بنائیں کہ آپ کی تصویر اصل فائل ہے نہ کہ اسکرین شاٹ۔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Hãy nộp ảnh nền cho Google Classroom! Để có một bức vẽ đẹp, hãy đảm bảo ảnh của bạn là ảnh gốc chứ không phải ảnh chụp màn hình.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5ab40e28f4_0_204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25ab40e28f4_0_20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Everyone should be drawing their portrait today. People who have not used the light table yet get first priority.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Everyone should be drawing their portrait today.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Të gjithë duhet të vizatojnë portretin e tyre sot. Personat që nuk e kanë përdorur ende tavolinën me dritë kanë përparësinë e parë.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ዛሬ ሁሉም ሰው የራሱን ምስል መሳል አለበት። የመብራት ጠረጴዛውን ያልተጠቀሙ ሰዎች ገና ቅድሚያ ያገኛሉ።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على الجميع رسم صورهم الشخصية اليوم. لمن لم يستخدم طاولة الإضاءة بعد، الأولوية.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Այսօր բոլորը պետք է նկարեն իրենց դիմանկարը: Մարդիկ, ովքեր դեռ չեն օգտվել լուսային սեղանից, առաջնահերթություն են ստանում: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Avui tothom hauria de dibuixar el seu retrat. Les persones que encara no han utilitzat la taula de llum tenen la primera prioritat.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今天每个人都应该画自己的肖像。还没用过光绘桌的人优先。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Iedereen zou vandaag een portret moeten tekenen. Mensen die de lichttafel nog niet hebben gebruikt, krijgen voorrang.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همه امروز باید پرتره خود را بکشند. افرادی که هنوز از میز نور استفاده نکرده اند در اولویت اول هستند.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Tout le monde devrait dessiner son portrait aujourd'hui. Ceux qui n'ont pas encore utilisé la table lumineuse sont prioritaires.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Jeder sollte heute sein Porträt zeichnen. Personen, die den Leuchttisch noch nicht benutzt haben, haben Vorrang.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દરેક વ્યક્તિએ આજે પોતાનું પોટ્રેટ દોરવું જોઈએ. જે લોકોએ હજુ સુધી લાઇટ ટેબલનો ઉપયોગ કર્યો નથી તેમને પ્રથમ પ્રાથમિકતા મળે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आज हर किसी को अपना चित्र बनाना चाहिए। जिन लोगों ने अभी तक लाइट टेबल का इस्तेमाल नहीं किया है, उन्हें पहली प्राथमिकता दी जानी चाहिए।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Tutti dovrebbero disegnare il proprio ritratto oggi. Chi non ha ancora utilizzato il tavolo luminoso ha la priorità.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今日はみんな、自分の肖像画を描いてください。まだライトテーブルを使っていない人が優先です。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오늘은 모두 자기 초상화를 그려야 합니다. 아직 라이트 테이블을 사용하지 않은 분들을 우선으로 받습니다.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Divê her kes îro portreya xwe xêz bike. Kesên ku hîn tabloya ronahiyê bikar neanîne pêşîya pêşîn digirin.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Semua orang patut melukis potret mereka hari ini. Orang yang belum menggunakan meja ringan mendapat keutamaan pertama.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ഇന്ന് എല്ലാവരും അവരുടെ ഛായാചിത്രം വരയ്ക്കണം. ഇതുവരെ ലൈറ്റ് ടേബിൾ ഉപയോഗിക്കാത്തവർക്കാണ് പ്രഥമ പരിഗണന.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सबैले आज आफ्नो चित्र कोर्नु पर्छ। लाइट टेबल प्रयोग नगर्ने मानिसहरूले पहिलो प्राथमिकता पाउँछन्।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هرڅوک باید نن ورځ خپل انځور رسم کړي. هغه خلک چې تر اوسه یې د رڼا میز نه دی کارولی لومړی لومړیتوب ترلاسه کوي.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Todos deveriam estar desenhando seus retratos hoje. Quem ainda não usou a mesa de luz tem prioridade.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ਅੱਜ ਹਰ ਕਿਸੇ ਨੂੰ ਆਪਣਾ ਪੋਰਟਰੇਟ ਬਣਾਉਣਾ ਚਾਹੀਦਾ ਹੈ। ਜਿਨ੍ਹਾਂ ਲੋਕਾਂ ਨੇ ਅਜੇ ਤੱਕ ਲਾਈਟ ਟੇਬਲ ਦੀ ਵਰਤੋਂ ਨਹੀਂ ਕੀਤੀ ਹੈ ਉਨ੍ਹਾਂ ਨੂੰ ਪਹਿਲੀ ਤਰਜੀਹ ਮਿਲਦੀ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Сегодня каждый должен нарисовать свой портрет. Те, кто ещё не пользовался световым столом, получают приоритет.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Свако данас треба да нацрта свој портрет. Људи који још нису користили светлосни сто имају први приоритет.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Qof kastaa maanta waa inuu sawiraa sawirkiisa. Dadka aan isticmaalin miiska iftiinka weli waxay helayaan mudnaanta koowaad.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Hoy todos deberían dibujar su retrato. Quienes aún no hayan usado la mesa de luz tienen prioridad.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Sadayana kedah ngagambar potretna dinten ayeuna. Jalma anu henteu acan nganggo méja lampu ngagaduhan prioritas anu munggaran.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Kila mtu anapaswa kuchora picha yake leo. Watu ambao hawajatumia jedwali la mwanga bado wanapata kipaumbele cha kwanza.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Alla borde rita sitt porträtt idag. Personer som inte har använt ljusbordet ännu får första prioritet.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Dapat lahat ay gumuhit ng kanilang larawan ngayon. Ang mga taong hindi pa nakakagamit ng ilaw na mesa ay nakakakuha ng unang priyoridad.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ஒவ்வொருவரும் இன்று தங்கள் உருவப்படத்தை வரைய வேண்டும். இதுவரை லைட் டேபிளைப் பயன்படுத்தாதவர்களுக்கு முதல் முன்னுரிமை கிடைக்கும்.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วันนี้ทุกคนควรวาดรูปเหมือนของตัวเอง คนที่ยังไม่เคยใช้โต๊ะไฟมาก่อนจะมีสิทธิ์ก่อน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Bugün herkes kendi portresini çizmeli. Işık masasını henüz kullanmamış olanlar önceliklidir.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Сьогодні кожен має намалювати свій портрет. Люди, які ще не користувалися світловим столом, отримують перше місце.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آج ہر ایک کو اپنا پورٹریٹ بنانا چاہیے۔ جن لوگوں نے ابھی تک لائٹ ٹیبل کا استعمال نہیں کیا انہیں پہلی ترجیح ملتی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Hôm nay mọi người nên vẽ chân dung của mình. Những ai chưa sử dụng bàn đèn sẽ được ưu tiên.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6047225697_0_1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6047225697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2ba512a84ae_0_71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2ba512a84ae_0_7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were late submitting your photo, you should do skill builders for the rest of today. Your photo will be ready tomorrow.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were late with your photo, you should do skill builders today.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Nëse jeni vonë për të dorëzuar foton tuaj, duhet të bëni ndërtues aftësish për pjesën tjetër të ditës së sotme. Fotoja juaj do të jetë gati nesër.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ፎቶዎን ሲያስገቡ ዘግይተው ከሆነ ለቀሪው ዛሬ የክህሎት ግንባታዎችን መስራት አለብዎት። የእርስዎ ፎቶ ነገ ዝግጁ ይሆናል።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إذا تأخرتَ في إرسال صورتك، فعليكَ إكمال تمارين بناء المهارات لبقية اليوم. ستكون صورتك جاهزة غدًا.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Եթե դուք ուշացաք ներկայացնելով ձեր լուսանկարը, ապա պետք է վարպետություն ստեղծեք այսօրվա մնացած օրվա համար: Ձեր լուսանկարը պատրաստ կլինի վաղը։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heu arribat tard a enviar la vostra foto, hauríeu de fer creadors d'habilitats durant la resta d'avui. La teva foto estarà llesta demà.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如果您提交照片晚了，今天剩下的时间里您应该进行技能提升练习。您的照片明天就能准备好。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Als je te laat was met het insturen van je foto, doe dan de rest van de dag nog even wat skill builders. Je foto is morgen klaar.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برای ارسال عکس خود تاخیر داشتید، باید تا پایان امروز مهارت های خود را ایجاد کنید. عکس شما فردا آماده خواهد شد.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vous avez envoyé votre photo en retard, vous devriez vous entraîner à développer vos compétences aujourd'hui. Votre photo sera prête demain.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Wenn Sie Ihr Foto zu spät eingereicht haben, sollten Sie den Rest des Tages an den Skill Builders arbeiten. Ihr Foto ist morgen fertig.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તમે તમારો ફોટો સબમિટ કરવામાં મોડું કર્યું હોય, તો તમારે આજે બાકીના સમય માટે સ્કિલ બિલ્ડર્સ કરવું જોઈએ. કાલે તમારો ફોટો તૈયાર થઈ જશે.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अगर आपको अपनी फ़ोटो सबमिट करने में देर हो गई है, तो आज बाकी समय स्किल बिल्डर्स पर काम करें। आपकी फ़ोटो कल तैयार हो जाएगी।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hai ritardato l'invio della foto, dovresti dedicarti agli esercizi di potenziamento delle competenze per il resto della giornata. La tua foto sarà pronta domani.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写真の提出が遅れた場合は、今日の残りの時間はスキルビルダーに取り組んでください。写真は明日完成します。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사진 제출이 늦으셨다면, 오늘 남은 시간 동안 스킬 강화 연습을 하시는 게 좋습니다. 사진은 내일쯤 받아보실 수 있을 거예요.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 we wêneyê xwe dereng radest kir, divê hûn ji bo heyama mayî îro çêkerên jêhatîbûnê bikin. Wêne we sibê amade be.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Jika anda lewat menyerahkan foto anda, anda harus melakukan pembina kemahiran untuk sepanjang hari ini. Foto anda akan siap esok.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ഫോട്ടോ സമർപ്പിക്കാൻ വൈകിയെങ്കിൽ, ഇന്നത്തെ ശേഷിക്കുന്ന സമയത്തേക്ക് നിങ്ങൾ വൈദഗ്ധ്യം ഉണ്ടാക്കണം. നിങ്ങളുടെ ഫോട്ടോ നാളെ തയ്യാറാകും.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तपाइँ तपाइँको फोटो पेश गर्न ढिलो हुनुहुन्थ्यो भने, तपाइँ आजको बाँकी को लागी कौशल निर्माणकर्ताहरु गर्नुपर्दछ। तपाईंको फोटो भोलि तयार 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که تاسو د خپل عکس په سپارلو کې ناوخته یاست ، نو تاسو باید د نن ورځې پاتې لپاره مهارت جوړونکي ترسره کړئ. ستاسو عکس به سبا چمتو شي.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você atrasou o envio da sua foto, faça exercícios de desenvolvimento de habilidades pelo resto do dia. Sua foto estará pronta amanhã.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 ਤੁਸੀਂ ਆਪਣੀ ਫੋਟੋ ਨੂੰ ਸਪੁਰਦ ਕਰਨ ਵਿੱਚ ਦੇਰ ਕਰ ਰਹੇ ਸੀ, ਤਾਂ ਤੁਹਾਨੂੰ ਅੱਜ ਦੇ ਬਾਕੀ ਦੇ ਲਈ ਹੁਨਰ ਨਿਰਮਾਤਾ ਕਰਨਾ ਚਾਹੀਦਾ ਹੈ। ਤੁਹਾਡੀ ਫੋਟੋ ਕੱਲ੍ਹ ਤਿਆਰ ਹੋਵੇਗੀ।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Если вы опоздали с отправкой фотографии, вам стоит сегодня потренироваться. Фотография будет готова завтра.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Ако сте закаснили са слањем фотографије, требало би да радите на изградњи вештина до краја данашњег дана. Ваша фотографија ће бити спремна сутра.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Haddii aad ka daahday soo gudbinta sawirkaaga, waa inaad samaysaa xirfad-dhisayaal inta ka hadhay maanta. Sawirkaagu wuxuu diyaar noqon doonaa berrito.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llegaste tarde para enviar tu foto, deberías dedicarte a desarrollar habilidades durante el resto del día. Tu foto estará lista mañana.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Upami anjeun telat ngintunkeun poto anjeun, anjeun kedah ngalakukeun pembina kaahlian pikeun sésana dinten ayeuna. Poto anjeun bakal siap isukan.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Iwapo ulichelewa kuwasilisha picha yako, unapaswa kufanya ujuzi wa kujenga kwa muda uliosalia wa leo. Picha yako itakuwa tayari kesho.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 du var sen med att skicka in ditt foto, bör du göra färdighetsbyggare för resten av idag. Ditt foto kommer att vara klart imorgon.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Kung huli kang nagsumite ng iyong larawan, dapat kang gumawa ng mga skill builder para sa natitirang bahagi ng araw na ito. Ang iyong larawan ay magiging handa bukas.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புகைப்படத்தைச் சமர்ப்பிப்பதில் தாமதம் ஏற்பட்டால், இன்று முழுவதும் திறன்களை உருவாக்க வேண்டும். உங்கள் புகைப்படம் நாளை தயாராக இருக்கும்.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ถ้าส่งรูปช้าไป แนะนำให้ฝึกทักษะสำหรับวันนี้ก่อน รูปจะพร้อมพรุ่งนี้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Fotoğrafınızı göndermekte geç kaldıysanız, bugünün geri kalanında beceri geliştirme egzersizlerini yapmalısınız. Fotoğrafınız yarın hazır olacak.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Якщо ви запізнилися надіслати свою фотографію, вам слід займатися розвитком навичок до кінця сьогоднішнього дня. Ваше фото буде готове завтра.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آپ اپنی تصویر جمع کرانے میں دیر کر رہے تھے، تو آپ کو آج کے بقیہ وقت کے لیے ہنر سازی کرنی چاہیے۔ آپ کی تصویر کل تیار ہوگی۔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Nếu bạn nộp ảnh trễ, bạn nên dành thời gian còn lại trong ngày hôm nay để rèn luyện kỹ năng. Ảnh của bạn sẽ sẵn sàng vào ngày mai.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ba512a84ae_0_82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2ba512a84ae_0_8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latin typeface="Open Sans"/>
                <a:ea typeface="Open Sans"/>
                <a:cs typeface="Open Sans"/>
                <a:sym typeface="Open Sans"/>
              </a:rPr>
              <a:t>Current Art 10 languages vocabulary, Late Fall 2023</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the difference between the lights and darks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Shortened text:</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contrast</a:t>
            </a:r>
            <a:endParaRPr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عربي - Arabic</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مقابلة: الفرق بين الأضواء والظلام</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中文 - Chinese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对比: 光明与黑暗的区别</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فارسی - Farsi</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تضاد: تفاوت بین روشنایی و تاریکی</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한국어 - Korean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차이: 빛과 어둠의 차이</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Tagalog</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Contrast: ang pagkakaiba sa pagitan ng mga ilaw at dilim</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Українська - Ukrainian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Контраст: різниця між світлом і темрявою</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shqiptare - Albanian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Kontrasti: ndryshimi midis dritave dhe errësirës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հայերեն - Armenian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Կոնտրաստ: լույսի և մթության տարբերությունը</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Nederlands - Dutch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Contrast: het verschil tussen licht en donker</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Français - French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Contraste: la différence entre les lumières et les ténèbres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Deutsch - German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Kontrast: der Unterschied zwischen Licht und Dunkelheit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हिंदी - Hindi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अंतर: रोशनी और अंधेरे के बीच का अंतर</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日本語 - Japanese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対比: 光と闇の違い</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Kurdî - Kurdish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Dijîtî: ferqa di navbera ronahî û tarî de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नेपाली - Nepali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कन्ट्रास्ट: बत्ती र अँध्यारो बीचको भिन्नता</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پښتو - Pashto</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برعکس: د رڼا او تیارو ترمنځ توپیر</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ਪੰਜਾਬੀ - Punjabi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ਕੰਟ੍ਰਾਸਟ: ਲਾਈਟਾਂ ਅਤੇ ਹਨੇਰੇ ਵਿੱਚ ਅੰਤਰ</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Português - Portuguese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Contraste: a diferença entre as luzes e as trevas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Русский - Russian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Контраст: разница между светом и тьмой</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Soomaali - Somali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Isbarbardhigga: farqiga u dhexeeya iftiinka iyo mugdiga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Español - Spanish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Contraste: la diferencia entre las luces y las sombras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kiswahili - Swahili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Tofautisha: tofauti kati ya taa na giza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แบบไทย - Thai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ตัดกัน: ความแตกต่างระหว่างแสงสว่างและความมืด</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Türkçe - Turkish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Zıtlık: ışıklar ve karanlıklar arasındaki fark</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Tiếng Việt - Vietnamese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Sự tương phản: sự khác biệt giữa ánh sáng và bóng tối</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9b13481968_0_123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9b13481968_0_1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9b13481968_0_124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9b13481968_0_1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11557ab3133_0_20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11557ab3133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25ab40e28f4_0_80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25ab40e28f4_0_8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should keep working on your projects during the art history conversations! 😁 In the future, you will do assignments will be based on the thinking skills you learn during these conversations. And you should not be talking to others while I am presenting.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Ju duhet të vazhdoni të punoni në projektet tuaja gjatë bisedave të historisë së artit! 😁 Në të ardhmen, do të bëni detyra që do të bazohen në aftësitë e të menduarit që mësoni gjatë këtyre bisedave. Dhe nuk duhet të flisni me të tjerët ndërsa unë prezantoj.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በኪነጥበብ ታሪክ ውይይቶች ወቅት በፕሮጀክቶችዎ ላይ መስራትዎን መቀጠል አለብዎት! 😁 ወደ ፊት በነዚህ ንግግሮች ወቅት በተማራችሁት የአስተሳሰብ ክህሎት መሰረት ስራዎችን ትሰራላችሁ። እና እኔ ሳቀርብ ከሌሎች ጋር መነጋገር የለብህም።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استمروا في العمل على مشاريعكم خلال نقاشات تاريخ الفن! 😁 في المستقبل، ستعتمد واجباتكم على مهارات التفكير التي تكتسبونها خلال هذه النقاشات. ولا تتحدثوا مع الآخرين أثناء تقديمي.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Դուք պետք է շարունակեք աշխատել ձեր նախագծերի վրա արվեստի պատմության զրույցների ընթացքում: 😁 Հետագայում դուք հանձնարարություններ կկատարեք, որոնք հիմնված կլինեն այս խոսակցությունների ընթացքում սովորած մտածողության հմտությունների վրա։ Եվ դուք չպետք է խոսեք ուրիշների հետ, երբ ես ներկայացնում եմ: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Hauríeu de seguir treballant en els vostres projectes durant les converses d'història de l'art! 😁 En el futur, faràs les tasques que es basaran en les habilitats de pensament que aprenguis durant aquestes converses. I no hauríeu de parlar amb els altres mentre jo presento.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你应该在艺术史对话期间继续做你的项目！😁 以后你的作业会根据你在对话中学到的思维技巧来布置。还有，在我演讲的时候，你不应该和别人说话。</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Blijf vooral doorwerken aan je projecten tijdens de kunsthistorische gesprekken! 😁 In de toekomst zul je opdrachten maken die gebaseerd zijn op de denkvaardigheden die je tijdens deze gesprekken leert. En je mag niet met anderen praten terwijl ik presenteer.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شما باید در طول مکالمات تاریخ هنر روی پروژه های خود کار کنید! 😁 در آینده تکالیفی را انجام خواهید داد که بر اساس مهارت‌های تفکری است که در طول این مکالمات یاد می‌گیرید. و در حین ارائه من نباید با دیگران صحبت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Continuez à travailler sur vos projets pendant les discussions sur l'histoire de l'art ! 😁 À l'avenir, vos devoirs seront basés sur les compétences de réflexion acquises lors de ces discussions. Et évitez de parler aux autres pendant ma présentation.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solltest während der kunsthistorischen Gespräche weiter an deinen Projekten arbeiten! 😁 Zukünftig wirst du Aufgaben erledigen, die auf den Denkfähigkeiten basieren, die du während dieser Gespräche lernst. Und du solltest während meiner Präsentation nicht mit anderen sprechen.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કલા ઇતિહાસ વાર્તાલાપ દરમિયાન તમારે તમારા પ્રોજેક્ટ્સ પર કામ કરવાનું ચાલુ રાખવું જોઈએ! 😁 ભવિષ્યમાં, તમે અસાઇનમેન્ટ કરશો જે આ વાતચીત દરમિયાન તમે જે વિચારવાની કુશળતા શીખો છો તેના પર આધારિત હશે. અને જ્યારે હું પ્રસ્તુત કરું છું ત્યારે તમારે અન્ય લોકો સાથે વાત કરવી જોઈએ નહીં.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कला इतिहास पर बातचीत के दौरान आपको अपने प्रोजेक्ट्स पर काम करते रहना चाहिए! 😁 भविष्य में, आप जो असाइनमेंट करेंगे, वे इन बातचीतों के दौरान सीखे गए चिंतन कौशल पर आधारित होंगे। और जब मैं प्रस्तुति दे रहा हूँ, तब आपको दूसरों से बात नहीं करनी चाहिए।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Dovresti continuare a lavorare sui tuoi progetti durante le conversazioni di storia dell'arte! 😁 In futuro, i compiti che svolgerai si baseranno sulle capacità di pensiero che acquisirai durante queste conversazioni. E non dovresti parlare con altri mentre presento.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美術史の会話中も、プロジェクトに取り組んでください！😁 今後、皆さんが取り組む課題は、この会話で学んだ思考力に基づいていきます。また、私がプレゼンテーションしている間は、他の人と話をしないでください。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미술사 대화 중에도 프로젝트 작업을 계속해야 해요! 😁 앞으로는 이 대화에서 배운 사고력을 바탕으로 과제를 내야 할 거예요. 그리고 제가 발표하는 동안에는 다른 사람들과 이야기하지 마세요.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Divê hûn di dema axaftinên dîroka hunerê de li ser projeyên xwe bixebitin! 😁 Di pêşerojê de, hûn ê peywiran bikin dê li ser bingeha jêhatîbûna ramanê ya ku hûn di van danûstendinan de fêr dibin bin. Û dema ku ez pêşkêş dikim divê hûn bi yên din re nepeyivin.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harus terus mengerjakan projek anda semasa perbualan sejarah seni! 😁 Pada masa hadapan, anda akan membuat tugasan berdasarkan kemahiran berfikir yang anda pelajari semasa perbualan ini. Dan anda tidak sepatutnya bercakap dengan orang lain semasa saya membuat pembentangan.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ആർട്ട് ഹിസ്റ്ററി സംഭാഷണങ്ങൾക്കിടയിൽ നിങ്ങളുടെ പ്രോജക്റ്റുകളിൽ നിങ്ങൾ തുടർന്നും പ്രവർത്തിക്കണം! 😁 ഭാവിയിൽ, ഈ സംഭാഷണങ്ങളിൽ നിങ്ങൾ പഠിക്കുന്ന ചിന്താശേഷിയെ അടിസ്ഥാനമാക്കിയുള്ള അസൈൻമെൻ്റുകൾ നിങ്ങൾ ചെയ്യും. ഞാൻ അവതരിപ്പിക്കുമ്പോൾ നിങ്ങൾ മറ്റുള്ളവരോട് സംസാരിക്കരുത്.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कला इतिहास वार्तालापको समयमा तपाईंले आफ्नो परियोजनाहरूमा काम गरिरहनु पर्छ! 😁 भविष्यमा, तपाईंले असाइनमेन्टहरू गर्नुहुनेछ जुन तपाईंले यी वार्तालापहरूमा सिक्नुहुने सोच कौशलमा आधारित हुनेछ। र मैले प्रस्तुत गर्दा तपाईले अरूसँग कुरा गर्नु हुँदैन।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باید د هنر تاریخ خبرو اترو په جریان کې په خپلو پروژو کار کولو ته دوام ورکړئ! 😁 په راتلونکي کې، تاسو به دندې ترسره کوئ د فکر کولو مهارتونو پراساس چې تاسو د دې خبرو اترو په جریان کې زده کوئ. او تاسو باید د نورو سره خبرې ونه کړئ پداسې حال کې چې زه یې وړاندې کوم.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deve continuar trabalhando em seus projetos durante as conversas sobre história da arte! 😁 No futuro, você fará tarefas baseadas nas habilidades de pensamento que aprender durante essas conversas. E você não deve conversar com outras pessoas enquanto eu estiver apresentando.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ਤੁਹਾਨੂੰ ਕਲਾ ਇਤਿਹਾਸ ਦੀ ਗੱਲਬਾਤ ਦੌਰਾਨ ਆਪਣੇ ਪ੍ਰੋਜੈਕਟਾਂ 'ਤੇ ਕੰਮ ਕਰਦੇ ਰਹਿਣਾ ਚਾਹੀਦਾ ਹੈ! 😁 ਭਵਿੱਖ ਵਿੱਚ, ਤੁਸੀਂ ਇਹਨਾਂ ਗੱਲਬਾਤ ਦੌਰਾਨ ਸਿੱਖਣ ਵਾਲੇ ਸੋਚਣ ਦੇ ਹੁਨਰਾਂ 'ਤੇ ਆਧਾਰਿਤ ਕੰਮ ਕਰੋਗੇ। ਅਤੇ ਜਦੋਂ ਮੈਂ ਪੇਸ਼ ਕਰ ਰਿਹਾ ਹਾਂ ਤਾਂ ਤੁਹਾਨੂੰ ਦੂਜਿਆਂ ਨਾਲ ਗੱਲ ਨਹੀਂ ਕਰਨੀ ਚਾਹੀਦੀ।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Продолжайте работать над своими проектами во время бесед по истории искусств! 😁 В будущем ваши задания будут основаны на навыках мышления, которые вы приобретёте во время этих бесед. И не разговаривайте с другими во время моей презентации.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Требало би да наставите да радите на својим пројектима током разговора о историји уметности! 😁 Убудуће ћете задатке радити на основу вештина размишљања које научите током ових разговора. И не би требало да разговарате са другима док ја представљам.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Waa inaad sii wadaa ka shaqaynta mashaariicdaada inta lagu jiro wada sheekeysiga taariikhda fanka! 😁 Mustaqbalka, waxaad samayn doontaa hawlo ku salaysan xirfadaha fikirka ee aad barato inta lagu jiro wadahadaladan. Mana aha in aad cid kale la hadasho inta aan soo bandhigayo.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¡Deberías seguir trabajando en tus proyectos durante las conversaciones de historia del arte! 😁 En el futuro, tus tareas se basarán en las habilidades de pensamiento que aprendas durante estas conversaciones. Y no deberías hablar con nadie mientras estoy presentando.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kedah tetep ngerjakeun proyék anjeun salami paguneman sajarah seni! 😁 Dina mangsa nu bakal datang, anjeun bakal ngalakukeun tugas bakal dumasar kana kaahlian pamikiran anjeun diajar salila paguneman ieu. Sareng anjeun henteu kedah nyarios ka batur nalika kuring nampilkeun.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Unapaswa kuendelea kufanyia kazi miradi yako wakati wa mazungumzo ya historia ya sanaa! 😁 Katika siku zijazo, utafanya kazi zitatokana na ujuzi wa kufikiri utakaojifunza wakati wa mazungumzo haya. Na haupaswi kuzungumza na wengine wakati ninawasilisha.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bör fortsätta arbeta med dina projekt under de konsthistoriska samtalen! 😁 I fortsättningen kommer du att göra uppdrag som baseras på de tankeförmåga du lär dig under dessa samtal. Och du ska inte prata med andra medan jag presenterar.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Dapat kang magpatuloy sa paggawa sa iyong mga proyekto sa panahon ng mga pag-uusap sa kasaysayan ng sining! 😁 Sa hinaharap, gagawa ka ng mga takdang-aralin ay batay sa mga kasanayan sa pag-iisip na natutunan mo sa mga pag-uusap na ito. At hindi ka dapat nakikipag-usap sa iba habang ako ay nagtatanghal.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கலை வரலாற்று உரையாடல்களின் போது உங்கள் திட்டப்பணிகளில் தொடர்ந்து பணியாற்ற வேண்டும்! 😁 எதிர்காலத்தில், இந்த உரையாடல்களின் போது நீங்கள் கற்றுக் கொள்ளும் சிந்தனைத் திறன்களின் அடிப்படையில் பணிகளைச் செய்வீர்கள். மேலும் நான் வழங்கும்போது நீங்கள் மற்றவர்களுடன் பேசக்கூடாது.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ระหว่างการสนทนาประวัติศาสตร์ศิลปะ คุณควรทำงานโปรเจกต์ของคุณต่อไปนะคะ! 😁 ในอนาคตคุณจะได้ทำแบบฝึกหัดที่อิงตามทักษะการคิดที่คุณได้เรียนรู้ระหว่างการสนทนาเหล่านี้ และคุณไม่ควรคุยกับคนอื่นขณะที่ฉันกำลังนำเสนออยู่ค่ะ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Sanat tarihi sohbetleri sırasında projeleriniz üzerinde çalışmaya devam etmelisiniz! 😁 Gelecekte, bu sohbetler sırasında öğrendiğiniz düşünme becerilerine dayalı ödevler yapacaksınız. Ayrıca, ben sunum yaparken başkalarıyla konuşmamalısınız.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 повинні продовжувати працювати над своїми проектами під час розмов про історію мистецтва! 😁 У майбутньому ви виконуватимете завдання на основі навичок мислення, яких ви навчитеся під час цих розмов. І ви не повинні розмовляти з іншими, поки я виступаю.</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آرٹ کی تاریخ کی گفتگو کے دوران آپ کو اپنے پروجیکٹس پر کام کرتے رہنا چاہیے! 😁 مستقبل میں، آپ اسائنمنٹس کریں گے جو سوچنے کی مہارتوں پر مبنی ہوں گے جو آپ ان گفتگو کے دوران سیکھتے ہیں۔ اور جب میں پیش کر رہا ہوں تو آپ کو دوسروں سے بات نہیں کرنی چاہیے۔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Các em nên tiếp tục làm dự án của mình trong các buổi trò chuyện về lịch sử nghệ thuật nhé! 😁 Trong tương lai, các em sẽ làm bài tập dựa trên các kỹ năng tư duy học được trong các buổi trò chuyện này. Và các em không nên nói chuyện với người khác khi tôi đang thuyết trình.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2ba512a84ae_0_88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2ba512a84ae_0_8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25ab40e28f4_0_93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in two columns,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Ancient Greece and Rome: How do you show what your culture values?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Greqia e lashtë dhe Roma: Si e tregoni atë që vlerëson kultura juaj?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የጥንት ግሪክ እና ሮም: የእርስዎ ባህል ምን ዋጋ እንዳለው እንዴት ያሳያሉ?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اليونان القديمة وروما: كيف تظهر قيم ثقافتك؟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Հին Հունաստան և Հռոմ. Ինչպե՞ս եք ցույց տալիս, թե ինչ է գնահատում ձեր մշակույթը: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L'antiga Grècia i Roma: com mostres el que valora la teva cultura?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古希腊和罗马：您如何展示您的文化价值观？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Het oude Griekenland en Rome: hoe laat je zien wat jouw cultuur belangrijk vindt?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یونان و روم باستان: چگونه ارزش فرهنگ خود را نشان می دهید؟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Grèce et Rome antiques : comment montrez-vous ce que votre culture valorise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Antikes Griechenland und Rom: Wie zeigen Sie, welche Werte Ihre Kultur schätzt?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પ્રાચીન ગ્રીસ અને રોમ: તમે કેવી રીતે બતાવો છો કે તમારી સંસ્કૃતિ શું મૂલ્ય ધરાવે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प्राचीन ग्रीस और रोम: आप अपनी संस्कृति के मूल्यों को कैसे दर्शाते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Grecia e Roma antiche: come si possono mostrare i valori della propria cultura?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古代ギリシャとローマ: あなたの文化が何を大切にしているかをどのように示しますか?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고대 그리스와 로마: 당신의 문화가 무엇을 중시하는지 어떻게 보여줍니까?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Yewnanistan û Romaya Kevin: Hûn çawa nîşan didin ku çanda we çi nirx dike?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Greece dan Rom Purba: Bagaimanakah anda menunjukkan nilai budaya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പുരാതന ഗ്രീസും റോമും: നിങ്ങളുടെ സംസ്കാരം എന്താണ് വിലമതിക്കുന്നതെന്ന് നിങ്ങൾ എങ്ങനെ കാണിക്കും?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पुरातन ग्रीस र रोम: तपाइँ तपाइँको संस्कृति को मूल्यहरु लाई कसरी देखाउनुहुन्छ?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لرغونی یونان او روم: تاسو څنګه وښایئ چې ستاسو کلتور څه ارزښت لري؟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Grécia e Roma Antigas: Como você mostra o que sua cultura valoriza?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ਪ੍ਰਾਚੀਨ ਗ੍ਰੀਸ ਅਤੇ ਰੋਮ: ਤੁਸੀਂ ਕਿਵੇਂ ਦਿਖਾਉਂਦੇ ਹੋ ਕਿ ਤੁਹਾਡੀ ਸੰਸਕ੍ਰਿਤੀ ਕੀ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Древняя Греция и Рим: как показать ценности вашей культуры?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Античка Грчка и Рим: Како показујете шта ваша култура вреднује?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Giriigii hore iyo Rome: Sideed u tusi kartaa waxa dhaqankaagu qiimeeyo?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Grecia y Roma antiguas: ¿Cómo demostrar lo que valora tu cultura?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Yunani Kuno sareng Roma: Kumaha anjeun nunjukkeun naon nilai budaya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Ugiriki na Roma ya Kale: Unaonyeshaje kile ambacho utamaduni wako unathamini?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Antikens Grekland och Rom: Hur visar du vad din kultur värdesätter?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Sinaunang Greece at Rome: Paano mo ipinapakita kung ano ang pinahahalagahan ng iyong kultura?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பண்டைய கிரீஸ் மற்றும் ரோம்: உங்கள் கலாச்சாரம் எதை மதிக்கிறது என்பதை எப்படி காட்டுவீர்கள்?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กรีกและโรมโบราณ: คุณแสดงให้เห็นถึงคุณค่าทางวัฒนธรรมของคุณอย่างไร?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Antik Yunan ve Roma: Kültürünüzün değer verdiği şeyleri nasıl gösteriyorsunuz?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Стародавня Греція та Рим: як ви показуєте, що цінує ваша культура?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قدیم یونان اور روم: آپ یہ کیسے ظاہر کرتے ہیں کہ آپ کی ثقافت کیا اہمیت رکھتی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Hy Lạp và La Mã cổ đại: Làm thế nào để thể hiện giá trị văn hóa của bạn?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
        <p:nvSpPr>
          <p:cNvPr id="501" name="Google Shape;501;g25ab40e28f4_0_9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25ab40e28f4_0_109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Ancient Egyptian and Chinese Art: Unknown, The Death Mask of King Tutankhamen, 1320 BCE. Unknown, The Terracotta Army, 200-300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Ancient Egyptian and Chinese 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Arti i lashtë Egjiptian dhe Kinez: E panjohur, Maska e vdekjes së mbretit Tutankhamen, 1320 pes. E panjohur, Ushtria Terrakote, 200-300 pes.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የጥንቷ ግብፅ እና ቻይናዊ ጥበብ፡ ያልታወቀ፣ የንጉሥ ቱታንክሃመን የሞት ጭንብል፣ 1320 ዓክልበ. ያልታወቀ፣ The Terracotta Army፣ 200-300 ዓክልበ.</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الفن المصري والصيني القديم: مجهول، قناع موت الملك توت عنخ آمون، ١٣٢٠ قبل الميلاد. مجهول، جيش التيراكوتا، ٢٠٠-٣٠٠ قبل الميلاد.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Հին եգիպտական և չինական արվեստ. անհայտ, Թութանհամոն թագավորի մահվան դիմակը, 1320 մ.թ.ա. Անհայտ, The Terracotta Army, 200-300 մ.թ.ա.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Antic art egipci i xinès: desconegut, la màscara mortal del rei Tutankamon, 1320 aC. Desconegut, L'exèrcit de terracota, 200-300 aC.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古埃及与中国艺术：图坦卡蒙国王死亡面具（未知，公元前1320年）。兵马俑（未知，公元前200-300年）。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Oude Egyptische en Chinese kunst: Onbekend, Het dodenmasker van koning Toetanchamon, 1320 v.Chr. Onbekend, Het Terracottaleger, 200-300 v.Chr.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هنر مصر باستان و چین: ناشناخته، نقاب مرگ پادشاه توتانخامن، 1320 ق.م. ناشناخته، ارتش سفالی، 200-300 پ.م.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 égyptien et chinois antique : Inconnu, Le masque mortuaire du roi Toutankhamon, 1320 av. J.-C. Inconnu, L'armée de terre cuite, 200-300 av. J.-C.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Altägyptische und chinesische Kunst: Unbekannt, Die Totenmaske des Königs Tutanchamun, 1320 v. Chr. Unbekannt, Die Terrakotta-Armee, 200–300 v. Chr.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પ્રાચીન ઇજિપ્તીયન અને ચાઇનીઝ આર્ટ: અજ્ઞાત, રાજા તુતનખામેનનો મૃત્યુનો માસ્ક, 1320 બીસીઇ. અજ્ઞાત, ટેરાકોટા આર્મી, 200-300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प्राचीन मिस्र और चीनी कला: अज्ञात, राजा तूतनखामेन का मृत्यु मुखौटा, 1320 ईसा पूर्व। अज्ञात, टेराकोटा सेना, 200-300 ईसा पूर्व।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Arte egizia e cinese antica: Sconosciuto, La maschera mortuaria del re Tutankhamon, 1320 a.C. Sconosciuto, L'esercito di terracotta, 200-300 a.C.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古代エジプトと中国の美術：不明：ツタンカーメン王のデスマスク（紀元前1320年）。不明：兵馬俑（紀元前200～300年）。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고대 이집트와 중국 미술: 미상, 투탕카멘 왕의 데스 마스크, 기원전 1320년. 미상, 테라코타 군대, 기원전 200-300년.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Hunera Misrî û Çînî ya Kevin: Nenas, Maska Mirinê ya Qral Tutankhamen, 1320 BZ. Nenas, Artêşa Terracotta, 200-300 BZ.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Seni Mesir dan Cina Purba: Tidak Diketahui, Topeng Kematian Raja Tutankhamen, 1320 BCE. Tidak diketahui, The Terracotta Army, 200-300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പുരാതന ഈജിപ്ഷ്യൻ, ചൈനീസ് കല: അജ്ഞാതം, ടുട്ടൻഖാമെൻ രാജാവിൻ്റെ മരണ മാസ്ക്, 1320 ബിസിഇ. അജ്ഞാതം, ടെറാക്കോട്ട ആർമി, 200-300 ബിസിഇ.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प्राचीन इजिप्टियन र चिनियाँ कला: अज्ञात, राजा तुतानखामेनको मृत्युको मुखौटा, 1320 ईसा पूर्व। अज्ञात, टेराकोटा आर्मी, 200-300 BCE।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لرغونی مصری او چینایی هنر: نامعلوم، د پاچا توتان خامن د مرګ ماسک، 1320 BCE. نامعلوم، د ترراکوټا پوځ، 200-300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Arte Egípcia e Chinesa Antiga: Desconhecido, A Máscara Mortuária do Rei Tutancâmon, 1320 a.C. Desconhecido, O Exército de Terracota, 200-300 a.C.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ਪ੍ਰਾਚੀਨ ਮਿਸਰੀ ਅਤੇ ਚੀਨੀ ਕਲਾ: ਅਣਜਾਣ, ਰਾਜਾ ਤੁਤਨਖਾਮੇਨ ਦਾ ਮੌਤ ਦਾ ਮਾਸਕ, 1320 ਬੀ.ਸੀ.ਈ. ਅਗਿਆਤ, ਟੇਰਾਕੋਟਾ ਆਰਮੀ, 200-300 ਈ.ਪੂ.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Древнеегипетское и китайское искусство: Неизвестный автор, Погребальная маска фараона Тутанхамона, 1320 г. до н. э. Неизвестный автор, Терракотовая армия, 200–300 гг. до н. э.</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Древна египатска и кинеска уметност: непознато, Посмртна маска краља Тутанкамона, 1320. п.н.е. Непознато, Војска од теракоте, 200-300 пне.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Farshaxankii hore ee Masar iyo Shiinaha: Lama garanayo, Maaskarada Dhimashada ee King Tutankhamen, 1320 BCE. Lama garanayo, Ciidanka Terracotta, 200-300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Arte egipcio y chino antiguos: Desconocido, La máscara mortuoria del rey Tutankamón, 1320 a. C. Desconocido, El ejército de terracota, 200-300 a. 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Seni Mesir sareng Cina Kuna: Teu dipikanyaho, Topeng Pupusna Raja Tutankhamen, 1320 SM. Teu kanyahoan, Tentara Terracotta, 200-300 SM.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Sanaa ya Misri ya Kale na Kichina: Haijulikani, Kinyago cha Kifo cha Mfalme Tutankhamen, 1320 KK. Haijulikani, Jeshi la Terracotta, 200-300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Forntida egyptisk och kinesisk konst: Okänd, Kung Tutankhamons dödsmask, 1320 fvt. Okänd, Terrakottaarmén, 200-300 f.Kr.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Sinaunang Egyptian at Chinese Art: Unknown, The Death Mask of King Tutankhamen, 1320 BCE. Hindi kilala, The Terracotta Army, 200-300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பண்டைய எகிப்திய மற்றும் சீன கலை: தெரியவில்லை, கிங் துட்டன்காமனின் மரண முகமூடி, கிமு 1320. தெரியவில்லை, டெரகோட்டா இராணுவம், 200-300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ศิลปะอียิปต์โบราณและจีน: ไม่ทราบแน่ชัด หน้ากากมรณะของกษัตริย์ตุตันคาเมน 1320 ปีก่อนคริสตกาล ไม่ทราบแน่ชัด กองทัพทหารดินเผา 200-300 ปีก่อนคริสตกาล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Antik Mısır ve Çin Sanatı: Bilinmeyen, Kral Tutankhamun'un Ölüm Maskesi, MÖ 1320. Bilinmeyen, Terracotta Ordusu, MÖ 200-300.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Мистецтво Стародавнього Єгипту та Китаю: невідомо, посмертна маска царя Тутанхамона, 1320 р. до н. Невідомо, Теракотова армія, 200-300 рр. до н.е.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قدیم مصری اور چینی آرٹ: نامعلوم، بادشاہ توتنخمین کا موت کا ماسک، 1320 قبل مسیح۔ نامعلوم، دی ٹیراکوٹا آرمی، 200-300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Nghệ thuật Ai Cập và Trung Quốc cổ đại: Không rõ, Mặt nạ tử thần của Vua Tutankhamen, năm 1320 TCN. Không rõ, Đội quân đất nung, năm 200-300 TCN.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p:txBody>
      </p:sp>
      <p:sp>
        <p:nvSpPr>
          <p:cNvPr id="508" name="Google Shape;508;g25ab40e28f4_0_10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25ab40e28f4_0_126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Myron, Discobolus, circa 450 BCE. Marble copy of bronze original, 155cm, Museo Nazionale Romano, Rome.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Myron, Discobolus, circa 450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Myron, Discobolus, rreth 450 pes. Kopje mermeri prej bronzi origjinale, 155cm, Museo Nazionale Romano, Rome.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ማይሮን፣ ዲስኮቦለስ፣ በ450 ዓክልበ. ገደማ። የእብነበረድ ቅጂ የነሐስ ኦርጅናሌ፣ 155 ሴ.ሜ፣ ሙሴዮ ናዚዮናሌ ሮማኖ፣ ሮም።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مايرون، ديسكوبولوس، حوالي 450 قبل الميلاد. نسخة رخامية من البرونز الأصلي، 155 سم، المتحف الوطني الروماني، روما.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Myron, Discobolus, մոտ 450 մ.թ.ա. Բրոնզե բնօրինակ մարմարե պատճեն, 155 սմ, Museo Nazionale Romano, Հռոմ: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Miron, Discòbol, cap al 450 aC. Còpia en marbre de l'original en bronze, 155 cm, Museo Nazionale Romano,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迈伦，掷铁饼者，约公元前 450 年。青铜原件大理石复制品，155 厘米，罗马国家博物馆。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Myron, Discobolus, circa 450 v.Chr. Marmeren kopie van bronzen origineel, 155 cm, Museo Nazionale Romano, Rome.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مایرون، دیسکوبولوس، در حدود 450 ق.م. کپی مرمر از برنز اصلی، 155 سانتی متر، Museo Nazionale Romano، رم.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Myron, Discobole, vers 450 avant notre ère. Copie en marbre de l'original en bronze, 155 cm, Musée national romain, Rome.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Myron, Discobolus, ca. 450 v. Chr. Marmorkopie des Bronzeoriginals, 155 cm, Museo Nazionale Romano, Rom.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માયરોન, ડિસ્કોબોલસ, લગભગ 450 બીસીઇ. કાંસ્ય મૂળની માર્બલ નકલ, 155 સે.મી., મ્યુઝિયો નાઝિઓનાલે રોમાનો, રોમ.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मायरोन, डिस्कोबोलस, लगभग 450 ईसा पूर्व। कांस्य मूल की संगमरमर की प्रति, 155 सेमी, म्यूजियो नाज़ियोनेल रोमानो, रोम।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Mirone, Discobolo, 450 a.C. circa. Copia in marmo di originale in bronzo, 155 cm, Museo Nazionale Romano,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ミュロン、ディスコボルス、紀元前 450 年頃。ブロンズ製オリジナルの大理石コピー、155cm、ローマ国立ローマ美術館所蔵。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마이런, 디스코볼루스, 기원전 450년경. 청동 원본의 대리석 사본, 155cm, 로마 국립 로마노 박물관.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Myron, Discobolus, dora 450 BZ. Kopiyek mermerî ya orîjînal bronz, 155cm, Museo Nazionale Romano,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Myron, Discobolus, sekitar 450 BCE. Salinan marmar gangsa asli, 155cm, Museo Nazionale Romano, Rom.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മൈറോൺ, ഡിസ്കോബോളസ്, ഏകദേശം 450 ബിസിഇ. വെങ്കലത്തിൻ്റെ ഒറിജിനലിൻ്റെ മാർബിൾ കോപ്പി, 155 സെൻ്റീമീറ്റർ, മ്യൂസിയോ നാസിയോണലെ റൊമാനോ, 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Myron, Discobolus, लगभग 450 BCE। कांस्य मूल को संगमरमर प्रतिलिपि, 155cm, Museo Nazionale Romano, रोम।</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مایرون، ډیسکوبولس، شاوخوا 450 BCE. د برونزو اصلي مرمر کاپي، 155cm، Museo Nazionale Romano، Rome.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Myron, Discobolus, cerca de 450 aC. Cópia em mármore do original em bronze, 155 cm, Museo Nazionale Romano,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ਮਾਈਰਨ, ਡਿਸਕੋਬੋਲਸ, ਲਗਭਗ 450 ਈ.ਪੂ. ਕਾਂਸੀ ਦੀ ਅਸਲ ਸੰਗਮਰਮਰ ਦੀ ਕਾਪੀ, 155 ਸੈਂਟੀਮੀਟਰ, ਮਿਊਜ਼ਿਓ ਨਾਜ਼ੀਓਨਲੇ ਰੋਮਾਨੋ, ਰੋਮ।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Мирон, Дискобол, около 450 г. до н.э. Мраморная копия бронзового оригинала, 155 см, Национальный музей Романо, Рим.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Мирон, Дискобол, око 450 пне. Мермерна копија бронзаног оригинала, 155 цм, Мусео Назионале Романо, Рим.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Myron, Discabolus, qiyaastii 450 BC. Nuqul marmar ah oo asal ah oo naxaas ah, 155cm, Museo Nazionale Romano, Rome.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Myron, Discóbolo, alrededor del 450 a. C. Copia en mármol del original en bronce, 155 cm, Museo Nazionale Romano,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Myron, Discobolus, kira-kira 450 SM. Salinan marmer tina parunggu asli, 155cm, Museo Nazionale Romano,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Myron, Discobolus, karibu 450 KK. Nakala ya marumaru ya asili ya shaba, 155cm, Museo Nazionale Romano,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Myron, Discobolus, cirka 450 f.Kr. Marmorkopia av brons original, 155cm, Museo Nazionale Romano, Rom.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Myron, Discobolus, circa 450 BCE. Marmol na kopya ng tansong orihinal, 155cm, Museo Nazionale Romano, Rome.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மைரான், டிஸ்கோபோலஸ், சுமார் 450 கி.மு. வெண்கல மூலத்தின் பளிங்கு நகல், 155 செமீ, மியூசியோ நாசியோனேல் ரோமானோ, ரோம்.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ไมรอน, ดิสโคโบลัส, ประมาณ 450 ปีก่อนคริสตศักราช หินอ่อนสำเนาต้นฉบับสำริด 155 ซม. Museo Nazionale Romano โรม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Myron, Discobolus, MÖ 450 civarı. Bronz orijinalin mermer kopyası, 155cm, Museo Nazionale Romano,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Мирон, Дискобол, близько 450 р. до н. Мармурова копія бронзового оригіналу, 155 см, Національний музей Романо, Рим.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Myron، Discobolus، circa 450 BCE۔ کانسی کی اصل ماربل کاپی، 155 سینٹی میٹر، میوزیو نازیونال رومانو، روم۔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Myron, Discobolus, khoảng năm 450 TCN. Bản sao bằng đá cẩm thạch nguyên bản bằng đồng, 155cm, Museo Nazionale Romano, Rome.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
        <p:nvSpPr>
          <p:cNvPr id="519" name="Google Shape;519;g25ab40e28f4_0_12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6047225697_0_7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6047225697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25ab40e28f4_0_142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Unknown, Head of a Roman Patrician (Cato the Elder), 75-50 BCE. White marble, Palazzo Torlonia, Rome.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Unknown, Head of a Roman Patrician (Cato the Elder), 75-50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 panjohur, kreu i një patriciani romak (Cato Plaku), 75-50 pes. Mermer i bardhë, Palazzo Torlonia, Romë.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ያልታወቀ፣ የሮማን ፓትሪሻን መሪ (ካቶ ሽማግሌ)፣ 75-50 ዓክልበ. ነጭ እብነ በረድ, Palazzo Torlonia, ሮም.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مجهول، رأس أحد النبلاء الرومانيين (كاتو الأكبر)، ٧٥-٥٠ قبل الميلاد. رخام أبيض، قصر تورلونيا، روما.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Անհայտ, հռոմեական պատրիկոսի գլուխ (Կատոն Ավագ), մ.թ.ա. 75-50 թթ. Սպիտակ մարմար, Palazzo Torlonia, Հռոմ: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Desconegut, cap d'un patrici romà (Cato el Vell), 75-50 aC. Marbre blanc, Palazzo Torlonia,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身份不明，罗马贵族（老加图）头像，公元前75-50年。白色大理石，现藏于罗马托洛尼亚宫。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Onbekend, Hoofd van een Romeinse patriciër (Cato de Oudere), 75-50 v.Chr. Wit marmer, Palazzo Torlonia, Rome.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ناشناخته، سر یک پاتریسیون رومی (کاتو بزرگ)، 75-50 پ.م. سنگ مرمر سفید، Palazzo Torlonia، رم.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Inconnu, Tête d'un patricien romain (Caton l'Ancien), 75-50 av. J.-C. Marbre blanc, Palazzo Torlonia, Rome.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Unbekannt, Kopf eines römischen Patriziers (Cato der Ältere), 75–50 v. Chr. Weißer Marmor, Palazzo Torlonia, Rom.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અજ્ઞાત, રોમન પેટ્રિશિયનના વડા (કેટો ધ એલ્ડર), 75-50 બીસીઇ. સફેદ આરસ, પેલેઝો ટોર્લોનિયા, રોમ.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अज्ञात, एक रोमन पैट्रिशियन (काटो द एल्डर) का सिर, 75-50 ईसा पूर्व। सफ़ेद संगमरमर, पलाज़ो टोरलोनिया, रोम।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Sconosciuto, Testa di patrizio romano (Catone il Vecchio), 75-50 a.C. Marmo bianco, Palazzo Torlonia,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ローマ貴族（大カトー）の頭部像、紀元前75～50年頃。白大理石製。ローマ、トルロニア宮殿。</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작품명 미상, 로마 귀족(카토 더 엘더)의 두상, 기원전 75-50년. 흰색 대리석, 팔라초 토를로니아, 로마.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Nenas, Serê Patrîsekî Romayî (Catoyê Pîr), 75-50 BZ. Mermera spî, Palazzo Torlonia,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Tidak diketahui, Ketua Patrician Rom (Cato the Elder), 75-50 BCE. Marmar putih, Palazzo Torlonia, Rom.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അജ്ഞാതൻ, ഒരു റോമൻ പാട്രീഷ്യൻ്റെ തലവൻ (കാറ്റോ ദി എൽഡർ), 75-50 ബിസിഇ. വൈറ്റ് മാർബിൾ, പലാസോ ടോർലോണിയ, 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अज्ञात, रोमन प्याट्रिशियनको प्रमुख (क्याटो द एल्डर), 75-50 ईसा पूर्व। सेतो संगमरमर, Palazzo Torlonia, रोम।</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نامعلوم، د رومن پاتریشین مشر (کیټو دی ایلډر)، 75-50 BCE. سپین مرمر، پالازو تورلونیا، روم.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Desconhecido, Cabeça de um patrício romano (Catão, o Velho), 75-50 a.C. Mármore branco, Palazzo Torlonia,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ਅਣਜਾਣ, ਰੋਮਨ ਪੈਟ੍ਰੀਸ਼ੀਅਨ (ਕੇਟੋ ਦਿ ਐਲਡਰ) ਦਾ ਮੁਖੀ, 75-50 ਈ.ਪੂ. ਚਿੱਟਾ ਸੰਗਮਰਮਰ, ਪਲਾਜ਼ੋ ਟੋਰਲੋਨੀਆ, ਰੋਮ।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Неизвестный автор, голова римского патриция (Катон Старший), 75–50 гг. до н. э. Белый мрамор, Палаццо Торлония, Рим.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Непознато, глава римског патриција (Катон Старији), 75-50 пне. Бели мермер, Палаззо Торлониа, Рим.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Lama yaqaan, Madaxa Patrician Roman (Cato the Elder), 75-50 BCE. Marble cad, Palazzo Torlonia, Rome.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Desconocido, Cabeza de un patricio romano (Catón el Viejo), 75-50 a. C. Mármol blanco, Palacio Torlonia,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Teu dipikanyaho, Kapala Patrician Romawi (Cato the Elder), 75-50 SM. marmer bodas, Palazzo Torlonia,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Haijulikani, Mkuu wa Patrician wa Kirumi (Cato Mzee), 75-50 BCE. Marumaru nyeupe, Palazzo Torlonia,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Okänd, chef för en romersk patricier (Cato den äldre), 75-50 fvt. Vit marmor, Palazzo Torlonia, Rom.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Hindi Kilala, Pinuno ng isang Romanong Patrician (Cato the Elder), 75-50 BCE. Puting marmol, Palazzo Torlonia,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தெரியவில்லை, ரோமானிய பாட்ரிசியனின் தலைவர் (கேட்டோ தி எல்டர்), கிமு 75-50. வெள்ளை பளிங்கு, பலாஸ்ஸோ டோர்லோனியா, ரோம்.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ไม่ทราบชื่อ ศีรษะของขุนนางโรมัน (คาโตผู้เฒ่า) 75-50 ปีก่อนคริสตกาล หินอ่อนสีขาว พระราชวังทอร์โลเนีย กรุงโรม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Bilinmiyor, Roma Patriki'nin (Yaşlı Cato) başı, MÖ 75-50. Beyaz mermer, Palazzo Torlonia,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Невідомо, голова римського патриціату (Катона Старшого), 75-50 рр. до н. Білий мармур, Палаццо Торлонія, Рим.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نامعلوم، رومن پیٹریشین کا سربراہ (کیٹو دی ایلڈر)، 75-50 BCE۔ سفید سنگ مرمر، Palazzo Torlonia، روم.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Không rõ, Đầu của một quý tộc La Mã (Cato the Elder), 75-50 TCN. Đá cẩm thạch trắng, Palazzo Torlonia, Rome.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
        <p:nvSpPr>
          <p:cNvPr id="526" name="Google Shape;526;g25ab40e28f4_0_14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25ab40e28f4_0_158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Ancient Greek and Roman Art: Myron, Discobolus, circa 450 BCE. Unknown, Head of a Roman Patrician (Cato the Elder), 75-50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Ancient Greek and Roman 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Arti i lashtë grek dhe romak: Myron, Discobolus, rreth 450 pes. I panjohur, kreu i një patriciani romak (Cato Plaku), 75-50 pes.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የጥንት ግሪክ እና ሮማውያን ጥበብ፡- ማይሮን፣ ዲስኮቦለስ፣ በ450 ዓክልበ. ያልታወቀ፣ የሮማን ፓትሪሻን መሪ (ካቶ ሽማግሌ)፣ 75-50 ዓክልበ.</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الفن اليوناني والروماني القديم: مايرون، ديسكوبولوس، حوالي عام 450 قبل الميلاد. غير معروف، رأس أحد الباتريكيين الرومانيين (كاتو الأكبر)، 75-50 قبل الميلاد.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Հին հունական և հռոմեական արվեստ. Myron, Discobolus, մոտ 450 մ.թ.ա. Անհայտ, հռոմեական պատրիկոսի գլուխ (Կատոն Ավագ), մ.թ.ա. 75-50 թթ.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 antic grec i romà: Myron, Discobolus, cap al 450 aC. Desconegut, cap d'un patrici romà (Cato el Vell), 75-50 aC.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古希腊罗马艺术：米隆，《掷铁饼者》，约公元前450年。未知，罗马贵族（老加图）头像，公元前75-50年。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Oude Griekse en Romeinse kunst: Myron, Discobolus, circa 450 v.Chr. Onbekend, Hoofd van een Romeinse patriciër (Cato de Oudere), 75-50 v.Chr.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هنر یونان و روم باستان: مایرون، دیسکوبولوس، حدوداً 450 پیش از میلاد. ناشناخته، سر یک پاتریسیون رومی (کاتو بزرگ)، 75-50 پ.م.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 grec et romain antique : Myron, Discobole, vers 450 av. J.-C. Inconnu, Tête de patricien romain (Caton l'Ancien), 75-50 av. J.-C.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Antike griechische und römische Kunst: Myron, Diskobolos, ca. 450 v. Chr. Unbekannt, Kopf eines römischen Patriziers (Cato der Ältere), 75–50 v. Chr.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પ્રાચીન ગ્રીક અને રોમન કલા: માયરોન, ડિસ્કોબોલસ, લગભગ 450 બીસીઇ. અજ્ઞાત, રોમન પેટ્રિશિયનના વડા (કેટો ધ એલ્ડર), 75-50 બીસીઇ.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प्राचीन यूनानी और रोमन कला: मायरोन, डिस्कोबोलस, लगभग 450 ईसा पूर्व। अज्ञात, एक रोमन पैट्रिशियन (कैटो द एल्डर) का सिर, 75-50 ईसा पूर्व।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Arte greca e romana antica: Mirone, Discobolo, circa 450 a.C. Sconosciuto, Testa di patrizio romano (Catone il Vecchio), 75-50 a.C.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古代ギリシャ・ローマ美術：ミュロン作『ディスコボロス』、紀元前450年頃。不明、ローマ貴族（大カトー）の頭部、紀元前75～50年。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고대 그리스와 로마 미술: 미론, 디스코볼루스, 기원전 450년경. 작품명 미상, 로마 귀족(대 카토)의 두상, 기원전 75-50년.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Hunera Yewnanî û Romayî ya Kevin: Myron, Discobolus, dora 450 BZ. Nenas, Serê Patrîsekî Romayî (Catoyê Pîr), 75-50 BZ.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Seni Yunani dan Rom Purba: Myron, Discobolus, sekitar 450 BCE. Tidak diketahui, Ketua Patrician Rom (Cato the Elder), 75-50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പുരാതന ഗ്രീക്ക്, റോമൻ കല: മൈറോൺ, ഡിസ്കോബോളസ്, ഏകദേശം 450 ബിസിഇ. അജ്ഞാതൻ, ഒരു റോമൻ പാട്രീഷ്യൻ്റെ തലവൻ (കാറ്റോ ദി എൽഡർ), 75-50 ബിസിഇ.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प्राचीन ग्रीक र रोमन कला: माइरोन, डिस्कोबोलस, लगभग 450 ईसा पूर्व। अज्ञात, रोमन प्याट्रिशियनको प्रमुख (क्याटो द एल्डर), 75-50 ईसा पूर्व।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لرغونی یوناني او رومن هنر: مایرون، ډیسکوبولس، شاوخوا 450 BCE. نامعلوم، د رومن پاتریشین مشر (کیټو دی ایلډر)، 75-50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Arte Grega e Romana Antiga: Míron, Discóbolo, circa 450 a.C. Desconhecido, Cabeça de um Patrício Romano (Catão, o Velho), 75-50 a.C.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ਪ੍ਰਾਚੀਨ ਯੂਨਾਨੀ ਅਤੇ ਰੋਮਨ ਕਲਾ: ਮਾਈਰਨ, ਡਿਸਕੋਬੋਲਸ, ਲਗਭਗ 450 ਈ.ਪੂ. ਅਣਜਾਣ, ਰੋਮਨ ਪੈਟ੍ਰੀਸ਼ੀਅਨ (ਕੇਟੋ ਦਿ ਐਲਡਰ) ਦਾ ਮੁਖੀ, 75-50 ਈ.ਪੂ.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Древнегреческое и римское искусство: Мирон, Дискобол, около 450 г. до н. э. Неизвестный художник, Голова римского патриция (Катон Старший), 75–50 гг. до н. э.</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Античка грчка и римска уметност: Мирон, Дискобол, око 450. п.н.е. Непознато, глава римског патриција (Катон Старији), 75-50 пне.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Farshaxankii Giriiggii hore iyo Roomaanka: Myron, Discoblus, qiyaastii 450 BC. Lama yaqaan, Madaxa Patrician Roman (Cato the Elder), 75-50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Arte griego y romano antiguo: Mirón, Discóbolo, circa 450 a. C. Desconocido, Cabeza de un patricio romano (Catón el Viejo), 75-50 a. 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Seni Yunani jeung Romawi Kuna: Myron, Discobolus, circa 450 SM. Teu dipikanyaho, Kapala Patrician Romawi (Cato the Elder), 75-50 SM.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Sanaa ya Kale ya Kigiriki na Kirumi: Myron, Discobolus, karibu 450 BCE. Haijulikani, Mkuu wa Patrician wa Kirumi (Cato Mzee), 75-50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Forntida grekisk och romersk konst: Myron, Discobolus, cirka 450 f.Kr. Okänd, chef för en romersk patricier (Cato den äldre), 75-50 fvt.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Sinaunang Griyego at Romanong Sining: Myron, Discobolus, circa 450 BCE. Hindi Kilala, Pinuno ng isang Romanong Patrician (Cato the Elder), 75-50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பண்டைய கிரேக்க மற்றும் ரோமானிய கலை: மைரான், டிஸ்கோபோலஸ், சுமார் 450 கி.மு. தெரியவில்லை, ரோமானிய பாட்ரிசியனின் தலைவர் (கேட்டோ தி எல்டர்), கிமு 75-50.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ศิลปะกรีกและโรมันโบราณ: ไมรอน ดิสโคโบลัส ประมาณ 450 ปีก่อนคริสตกาล ไม่ทราบชื่อ ศีรษะของขุนนางโรมัน (คาโตผู้อาวุโส) 75-50 ปีก่อนคริสตกาล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Antik Yunan ve Roma Sanatı: Myron, Diskobolus, yaklaşık MÖ 450. Bilinmiyor, Romalı bir Patrisyenin (Yaşlı Cato) Başı, MÖ 75-50.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Давньогрецьке та римське мистецтво: Мирон, Дискобол, близько 450 р. до н. Невідомо, голова римського патриціату (Катона Старшого), 75-50 рр. до н.</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قدیم یونانی اور رومن آرٹ: Myron، Discobolus، circa 450 BCE۔ نامعلوم، رومن پیٹریشین کا سربراہ (کیٹو دی ایلڈر)، 75-50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Nghệ thuật Hy Lạp và La Mã cổ đại: Myron, Discobolus, khoảng năm 450 TCN. Không rõ, Tượng đầu người của một quý tộc La Mã (Cato the Elder), 75-50 TCN.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p:txBody>
      </p:sp>
      <p:sp>
        <p:nvSpPr>
          <p:cNvPr id="533" name="Google Shape;533;g25ab40e28f4_0_15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25ab40e28f4_0_174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Unknown, Head of Constantine, circa 315. White marble, brick, wood, and gilded bronze, Musei Capitolini, Rome.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Unknown, Head of Constantine, circa 315</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 panjohur, Kreu i Kostandinit, rreth 315. Mermer i bardhë, tulla, dru dhe bronz i praruar, Musei Capitolini, Romë.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ያልታወቀ፣ የቆስጠንጢኖስ ኃላፊ፣ በግምት 315. ነጭ እብነ በረድ፣ ጡብ፣ እንጨት እና ባለጌድ ነሐስ፣ ሙሴ ካፒቶሊኒ፣ ሮም።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رأس قسطنطين غير معروف، حوالي عام 315. رخام أبيض، طوب، خشب، وبرونز مطلي بالذهب، متاحف الكابيتوليني، روما.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Անհայտ, Կոնստանտինի գլուխ, մոտ 315. Սպիտակ մարմար, աղյուս, փայտ և ոսկեզօծ բրոնզ, Կապիտոլինի թանգարան, Հռոմ: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Desconegut, cap de Constantí, cap al 315. Marbre blanc, maó, fusta i bronze daurat, Musei Capitolini,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未知，君士坦丁的头像，约 315 年。白色大理石、砖块、木材和镀金青铜，罗马卡比托利欧博物馆。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Onbekend, Hoofd van Constantijn, circa 315. Wit marmer, baksteen, hout en verguld brons, Musei Capitolini, Rome.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ناشناس، سر کنستانتین، حدود 315. مرمر سفید، آجر، چوب، و برنز طلاکاری شده، موزه کاپیتولینی، رم.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Inconnu, Tête de Constantin, vers 315. Marbre blanc, brique, bois et bronze doré, Musei Capitolini, Rome.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Unbekannt, Kopf von Konstantin, ca. 315. Weißer Marmor, Ziegel, Holz und vergoldete Bronze, Musei Capitolini, Rom.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અજ્ઞાત, કોન્સ્ટેન્ટાઇનના વડા, લગભગ 315. સફેદ આરસ, ઈંટ, લાકડું અને સોનેરી કાંસ્ય, મ્યુસી કેપિટોલિની, રોમ.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अज्ञात, कॉन्स्टेंटाइन का सिर, लगभग 315. सफेद संगमरमर, ईंट, लकड़ी और सोने का पानी चढ़ा हुआ कांस्य, म्यूसी कैपिटोलिनी, रोम।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Sconosciuto, Testa di Costantino, circa 315. Marmo bianco, mattoni, legno e bronzo dorato, Musei Capitolini,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不明、コンスタンティヌス帝の頭部、315年頃。白大理石、レンガ、木材、金メッキブロンズ製。ローマ、カピトリーノ美術館。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알 수 없음, 콘스탄티누스의 머리, 315년경. 흰색 대리석, 벽돌, 나무, 금박 청동, 카피톨리니 박물관, 로마.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Nenas, Serê Konstantîn, dora 315. Mermerê spî, kerpîç, dar û tûncê zerkirî, Musei Capitolini,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Tidak diketahui, Ketua Constantine, sekitar 315. Marmar putih, bata, kayu, dan gangsa berlapis emas, Musei Capitolini, Rom.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അജ്ഞാതൻ, കോൺസ്റ്റൻ്റൈൻ്റെ തലവൻ, ഏകദേശം 315. വൈറ്റ് മാർബിൾ, ഇഷ്ടിക, മരം, ഗിൽഡഡ് വെങ്കലം, മ്യൂസി കാപ്പിറ്റോലിനി, 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अज्ञात, कन्स्टेन्टाइनको प्रमुख, लगभग 315। सेतो संगमरमर, ईंट, काठ, र सुनको कांस्य, Musei Capitolini, रोम।</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نامعلوم، د قسطنطین مشر، شاوخوا 315. سپین مرمر، خښته، لرګي، او د سرو زرو برونزو، میوزی کیپیتولیني، روم.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Desconhecido, Cabeça de Constantino, circa 315. Mármore branco, tijolo, madeira e bronze dourado, Musei Capitolini,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ਅਗਿਆਤ, ਕਾਂਸਟੈਂਟਾਈਨ ਦਾ ਮੁਖੀ, ਲਗਭਗ 315. ਚਿੱਟਾ ਸੰਗਮਰਮਰ, ਇੱਟ, ਲੱਕੜ, ਅਤੇ ਸੁਨਹਿਰੀ ਕਾਂਸੀ, ਮੂਸੇਈ ਕੈਪੀਟੋਲਿਨੀ, ਰੋਮ।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Неизвестный, Голова Константина, около 315 г. Белый мрамор, кирпич, дерево и позолоченная бронза, Капитолийские музеи, Рим.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Непознато, Константинова глава, око 315. Бели мермер, цигла, дрво и позлаћена бронза, Мусеи Цапитолини, Рим.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Lama yaqaan, Madaxa Constantine, qiyaastii 315. Marble cad, leben, alwaax, iyo naxaas dhalaalaysan, Musei Capitolini, Rome.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Desconocido, Cabeza de Constantino, circa 315. Mármol blanco, ladrillo, madera y bronce dorado, Museos Capitolinos,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Kanyahoan, Kapala Constantine, circa 315. marmer bodas, bata, kai, jeung parunggu gilded, Musei Capitolini,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Haijulikani, Mkuu wa Constantine, circa 315. Marumaru nyeupe, matofali, mbao, na shaba iliyopambwa, Musei Capitolini,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Okänd, Konstantins huvud, cirka 315. Vit marmor, tegel, trä och förgylld brons, Musei Capitolini, Rom.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Hindi kilala, Pinuno ng Constantine, circa 315. Puting marmol, ladrilyo, kahoy, at ginintuan na tanso, Musei Capitolini,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தெரியவில்லை, கான்ஸ்டன்டைன் தலைவர், சுமார் 315. வெள்ளை பளிங்கு, செங்கல், மரம் மற்றும் கில்டட் வெண்கலம், மியூசி கேபிடோலினி, ரோம்.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ไม่ทราบชื่อ หัวหน้าคอนสแตนติน ประมาณปี 315 หินอ่อนสีขาว อิฐ ไม้ และทองสัมฤทธิ์ปิดทอง พิพิธภัณฑ์คาปิโตลินี กรุงโรม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Bilinmeyen, Konstantin Başı, yaklaşık 315. Beyaz mermer, tuğla, ahşap ve yaldızlı bronz, Musei Capitolini,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Невідомо, голова Костянтина, близько 315 р. Білий мармур, цегла, дерево та позолочена бронза, Капітолійські музеї, Рим.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نامعلوم، ہیڈ آف قسطنطنیہ، سرکا 315۔ سفید سنگ مرمر، اینٹ، لکڑی، اور سنہری کانسی، میوزی کیپٹولینی، روم۔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Không rõ, Đầu của Constantine, khoảng năm 315. Đá cẩm thạch trắng, gạch, gỗ và đồng mạ vàng, Bảo tàng Capitolini, Rome.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
        <p:nvSpPr>
          <p:cNvPr id="545" name="Google Shape;545;g25ab40e28f4_0_17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25ab40e28f4_0_190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Unknown, Head of Constantine, circa 315. White marble, brick, wood, and gilded bronze, Musei Capitolini, Rome.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Unknown, Head of Constantine, circa 315</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 panjohur, Kreu i Kostandinit, rreth 315. Mermer i bardhë, tulla, dru dhe bronz i praruar, Musei Capitolini, Romë.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ያልታወቀ፣ የቆስጠንጢኖስ ኃላፊ፣ በግምት 315. ነጭ እብነ በረድ፣ ጡብ፣ እንጨት እና ባለጌድ ነሐስ፣ ሙሴ ካፒቶሊኒ፣ ሮም።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رأس قسطنطين غير معروف، حوالي عام 315. رخام أبيض، طوب، خشب، وبرونز مطلي بالذهب، متاحف الكابيتوليني، روما.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Անհայտ, Կոնստանտինի գլուխ, մոտ 315. Սպիտակ մարմար, աղյուս, փայտ և ոսկեզօծ բրոնզ, Կապիտոլինի թանգարան, Հռոմ: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Desconegut, cap de Constantí, cap al 315. Marbre blanc, maó, fusta i bronze daurat, Musei Capitolini,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未知，君士坦丁的头像，约 315 年。白色大理石、砖块、木材和镀金青铜，罗马卡比托利欧博物馆。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Onbekend, Hoofd van Constantijn, circa 315. Wit marmer, baksteen, hout en verguld brons, Musei Capitolini, Rome.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ناشناس، سر کنستانتین، حدود 315. مرمر سفید، آجر، چوب، و برنز طلاکاری شده، موزه کاپیتولینی، رم.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Inconnu, Tête de Constantin, vers 315. Marbre blanc, brique, bois et bronze doré, Musei Capitolini, Rome.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Unbekannt, Kopf von Konstantin, ca. 315. Weißer Marmor, Ziegel, Holz und vergoldete Bronze, Musei Capitolini, Rom.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અજ્ઞાત, કોન્સ્ટેન્ટાઇનના વડા, લગભગ 315. સફેદ આરસ, ઈંટ, લાકડું અને સોનેરી કાંસ્ય, મ્યુસી કેપિટોલિની, રોમ.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अज्ञात, कॉन्स्टेंटाइन का सिर, लगभग 315. सफेद संगमरमर, ईंट, लकड़ी और सोने का पानी चढ़ा हुआ कांस्य, म्यूसी कैपिटोलिनी, रोम।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Sconosciuto, Testa di Costantino, circa 315. Marmo bianco, mattoni, legno e bronzo dorato, Musei Capitolini,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不明、コンスタンティヌス帝の頭部、315年頃。白大理石、レンガ、木材、金メッキブロンズ製。ローマ、カピトリーノ美術館。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알 수 없음, 콘스탄티누스의 머리, 315년경. 흰색 대리석, 벽돌, 나무, 금박 청동, 카피톨리니 박물관, 로마.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Nenas, Serê Konstantîn, dora 315. Mermerê spî, kerpîç, dar û tûncê zerkirî, Musei Capitolini,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Tidak diketahui, Ketua Constantine, sekitar 315. Marmar putih, bata, kayu, dan gangsa berlapis emas, Musei Capitolini, Rom.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അജ്ഞാതൻ, കോൺസ്റ്റൻ്റൈൻ്റെ തലവൻ, ഏകദേശം 315. വൈറ്റ് മാർബിൾ, ഇഷ്ടിക, മരം, ഗിൽഡഡ് വെങ്കലം, മ്യൂസി കാപ്പിറ്റോലിനി, 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अज्ञात, कन्स्टेन्टाइनको प्रमुख, लगभग 315। सेतो संगमरमर, ईंट, काठ, र सुनको कांस्य, Musei Capitolini, रोम।</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نامعلوم، د قسطنطین مشر، شاوخوا 315. سپین مرمر، خښته، لرګي، او د سرو زرو برونزو، میوزی کیپیتولیني، روم.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Desconhecido, Cabeça de Constantino, circa 315. Mármore branco, tijolo, madeira e bronze dourado, Musei Capitolini,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ਅਗਿਆਤ, ਕਾਂਸਟੈਂਟਾਈਨ ਦਾ ਮੁਖੀ, ਲਗਭਗ 315. ਚਿੱਟਾ ਸੰਗਮਰਮਰ, ਇੱਟ, ਲੱਕੜ, ਅਤੇ ਸੁਨਹਿਰੀ ਕਾਂਸੀ, ਮੂਸੇਈ ਕੈਪੀਟੋਲਿਨੀ, ਰੋਮ।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Неизвестный, Голова Константина, около 315 г. Белый мрамор, кирпич, дерево и позолоченная бронза, Капитолийские музеи, Рим.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Непознато, Константинова глава, око 315. Бели мермер, цигла, дрво и позлаћена бронза, Мусеи Цапитолини, Рим.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Lama yaqaan, Madaxa Constantine, qiyaastii 315. Marble cad, leben, alwaax, iyo naxaas dhalaalaysan, Musei Capitolini, Rome.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Desconocido, Cabeza de Constantino, circa 315. Mármol blanco, ladrillo, madera y bronce dorado, Museos Capitolinos,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Kanyahoan, Kapala Constantine, circa 315. marmer bodas, bata, kai, jeung parunggu gilded, Musei Capitolini,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Haijulikani, Mkuu wa Constantine, circa 315. Marumaru nyeupe, matofali, mbao, na shaba iliyopambwa, Musei Capitolini,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Okänd, Konstantins huvud, cirka 315. Vit marmor, tegel, trä och förgylld brons, Musei Capitolini, Rom.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Hindi kilala, Pinuno ng Constantine, circa 315. Puting marmol, ladrilyo, kahoy, at ginintuan na tanso, Musei Capitolini,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தெரியவில்லை, கான்ஸ்டன்டைன் தலைவர், சுமார் 315. வெள்ளை பளிங்கு, செங்கல், மரம் மற்றும் கில்டட் வெண்கலம், மியூசி கேபிடோலினி, ரோம்.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ไม่ทราบชื่อ หัวหน้าคอนสแตนติน ประมาณปี 315 หินอ่อนสีขาว อิฐ ไม้ และทองสัมฤทธิ์ปิดทอง พิพิธภัณฑ์คาปิโตลินี กรุงโรม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Bilinmeyen, Konstantin Başı, yaklaşık 315. Beyaz mermer, tuğla, ahşap ve yaldızlı bronz, Musei Capitolini, Roma.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Невідомо, голова Костянтина, близько 315 р. Білий мармур, цегла, дерево та позолочена бронза, Капітолійські музеї, Рим.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نامعلوم، ہیڈ آف قسطنطنیہ، سرکا 315۔ سفید سنگ مرمر، اینٹ، لکڑی، اور سنہری کانسی، میوزی کیپٹولینی، روم۔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Không rõ, Đầu của Constantine, khoảng năm 315. Đá cẩm thạch trắng, gạch, gỗ và đồng mạ vàng, Bảo tàng Capitolini, Rome.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
        <p:nvSpPr>
          <p:cNvPr id="552" name="Google Shape;552;g25ab40e28f4_0_190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20c497736b2_0_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Unknown, Heliodorus, accountant for Roman army, circa 200. Painted tile, Dura-Europos, Syria.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 panjohur, Heliodorus, llogaritar i ushtrisë romake, rreth 200. Pllakë e lyer, Dura-Europos, Siri.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ያልታወቀ, ሄሊዮዶረስ, የሮማውያን ሠራዊት አካውንታንት, ወደ 200. ቀለም የተቀባ ንጣፍ, ዱራ-ዩሮፖስ, ሶሪያ.</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غير معروف، هيليودوروس، محاسب للجيش الروماني، حوالي عام 200. بلاط مطلي، دورا أوروبوس، سوريا.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Անհայտ, Հելիոդորոս, հռոմեական բանակի հաշվապահ, մոտ 200 թ. Ներկված սալիկ, Դուրա-Եվրոպոս, Սիրիա: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Desconegut, Heliodor, comptable de l'exèrcit romà, cap al 200. Rajola pintada, Dura-Europos, Síria.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未知，赫利奥多罗斯，罗马军队会计，约 200 年。彩绘瓷砖，杜拉欧罗普斯，叙利亚。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Onbekend, Heliodorus, boekhouder van het Romeinse leger, circa 200. Beschilderde tegel, Dura-Europos, Syrië.</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ناشناخته، هلیودوروس، حسابدار ارتش روم، حدود 200. کاشی نقاشی شده، دورا-اوروپوس، سوریه.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Inconnu, Héliodore, comptable de l'armée romaine, vers 200. Tuile peinte, Doura-Europos, Syrie.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Unbekannt, Heliodorus, Buchhalter der römischen Armee, um 200. Bemalte Fliese, Dura-Europos, Syrien.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અજ્ઞાત, હેલિઓડોરસ, રોમન આર્મી માટે એકાઉન્ટન્ટ, લગભગ 200. પેઇન્ટેડ ટાઇલ, ડ્યુરા-યુરોપોસ, સીરિયા.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अज्ञात, हेलियोडोरस, रोमन सेना का लेखाकार, लगभग 200 ई. चित्रित टाइल, ड्यूरा-यूरोपोस, सीरिया।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Sconosciuto, Eliodoro, contabile dell'esercito romano, circa 200. Piastrella dipinta, Dura-Europos, Siria.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不明、ヘリオドロス、ローマ軍の会計係、200 年頃。シリアのドゥラ・エウロポスにある彩色タイル。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알 수 없음, 로마 군대의 회계사 헬리오도루스, 200년경. 채색된 타일, 시리아 두라에우로포스.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Nenas, Heliodorus, muhasebeyê artêşa Romayê, dora 200. Pîreka boyaxkirî, Dura-Europos, Sûriye.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Tidak diketahui, Heliodorus, akauntan untuk tentera Rom, sekitar 200. Jubin dicat, Dura-Europos, Syria.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അജ്ഞാതൻ, ഹെലിയോഡോറസ്, റോമൻ സൈന്യത്തിൻ്റെ അക്കൗണ്ടൻ്റ്, ഏകദേശം 200. ചായം പൂശിയ ടൈൽ, ഡ്യൂറ-യൂറോപോസ്, സിറിയ.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अज्ञात, हेलियोडोरस, रोमन सेनाको लेखापाल, लगभग 200। पेन्टेड टाइल, ड्युरा-यूरोपोस, सिरिया।</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نامعلوم، Heliodorus، د روم د اردو حساب ورکوونکی، circa 200. رنګ شوی ټیل، Dura-Europos، سوریه.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Desconhecido, Heliodoro, contador do exército romano, por volta de 200. Azulejo pintado, Dura-Europos, Síria.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ਅਗਿਆਤ, ਹੇਲੀਓਡੋਰਸ, ਰੋਮਨ ਫੌਜ ਲਈ ਲੇਖਾਕਾਰ, ਲਗਭਗ 200. ਪੇਂਟ ਕੀਤੀ ਟਾਇਲ, ਦੂਰਾ-ਯੂਰੋਪੋਸ, ਸੀਰੀਆ।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Неизвестный, Гелиодор, счетовод римской армии, около 200 г. Расписная плитка, Дура-Европос, Сирия.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Непознато, Хелиодор, рачуновођа римске војске, око 200. Осликана плочица, Дура-Еуропос, Сирија.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Lama garanayo, Heliodorus, xisaabiyaha ciidanka Roomaanka, qiyaastii 200. Tile rinji leh, Dura-Europos, Suuriya.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Desconocido, Heliodoro, contable del ejército romano, circa 200. Azulejo pintado, Dura-Europos, Siria.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kanyahoan, Heliodorus, akuntan pikeun tentara Romawi, circa 200. Kotak dicét, Dura-Europos, Syria.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Haijulikani, Heliodorus, mhasibu wa jeshi la Kirumi, karibu 200. Tile iliyopakwa rangi, Dura-Europos, Syria.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Okänd, Heliodorus, revisor för romersk armé, cirka 200. Målat kakel, Dura-Europos, Syrien.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Hindi kilala, Heliodorus, accountant para sa hukbong Romano, circa 200. Painted tile, Dura-Europos, Syria.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தெரியவில்லை, ஹெலியோடோரஸ், ரோமானிய இராணுவத்தின் கணக்காளர், சுமார் 200. வர்ணம் பூசப்பட்ட ஓடு, துரா-யூரோபோஸ், சிரியா.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ไม่ทราบชื่อ เฮลิโอโดรัส นักบัญชีของกองทัพโรมัน ราวปี 200 กระเบื้องทาสี ดูรา-ยูโรโพส ซีเรีย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Bilinmeyen, Heliodorus, Roma ordusunun muhasebecisi, yaklaşık 200. Boyalı fayans, Dura-Europos, Suriye.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Невідомо, Геліодор, бухгалтер римської армії, близько 200 р. Розписна плитка, Дура-Європос, Сирія.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نامعلوم، ہیلیوڈورس، رومن فوج کے لیے اکاؤنٹنٹ، تقریباً 200۔ پینٹ شدہ ٹائل، ڈورا یوروپوس، شام۔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Không rõ, Heliodorus, kế toán của quân đội La Mã, khoảng năm 200. Gạch sơn, Dura-Europos, Syria.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559" name="Google Shape;559;g20c497736b2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11557ab3133_0_19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11557ab3133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2d96db62a5c_0_6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2d96db62a5c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Each day you share a public progress photo you will have one less goal to write.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Each day you share a photo you have one less goal to write.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Çdo ditë që ndani një foto progresi publike, do të keni një qëllim më pak për të shkruar.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የህዝብ ሂደት ፎቶ ባጋሩ በእያንዳንዱ ቀን ለመፃፍ አንድ ያነሰ ግብ ይኖርዎታል።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كل يوم تشارك فيه صورة تقدم عامة سيكون لديك هدف أقل للكتابة.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Ամեն օր, երբ կիսվում եք հանրային առաջընթացի լուսանկարով, գրելու մեկ նպատակ պակաս կունենաք: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Cada dia que compartiu una foto pública de progrés, tindreu un objectiu menys per escriure.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每天分享一张公开的进度照片，你就会少写一个目标。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Elke dag dat u een openbare voortgangsfoto deelt, heeft u één doel minder om te schrijven.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هر روز که یک عکس پیشرفت عمومی را به اشتراک می گذارید، یک هدف کمتر برای نوشتن خواهید داشت.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Chaque jour où vous partagez une photo publique de vos progrès, vous aurez un objectif de moins à écrire.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 jedem Tag, an dem Sie ein öffentliches Fortschrittsfoto teilen, müssen Sie ein Ziel weniger aufschreiben.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દરરોજ તમે સાર્વજનિક પ્રગતિનો ફોટો શેર કરો છો, તમારી પાસે લખવાનું એક ઓછું લક્ષ્ય હશે.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प्रत्येक दिन जब आप सार्वजनिक रूप से प्रगति की तस्वीर साझा करेंगे तो आपको लिखने के लिए एक लक्ष्य कम करना होगा।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Ogni giorno in cui condividerai una foto pubblica dei tuoi progressi avrai un obiettivo in meno da scrivere.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毎日進捗状況の写真を公開するごとに、書き込む目標が 1 つ減ります。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매일 공개 진행 상황 사진을 공유하면 써야 할 목표가 하나씩 줄어듭니다.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 roj ku hûn wêneyek pêşkeftina gelemperî parve bikin hûn ê armancek kêmtir hebe ku hûn binivîsin.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Setiap hari anda berkongsi foto kemajuan awam anda akan mempunyai kurang satu matlamat untuk menulis.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ഒരു പൊതു പുരോഗതി ഫോട്ടോ പങ്കിടുന്ന ഓരോ ദിവസവും നിങ്ങൾക്ക് എഴുതാൻ ഒരു ലക്ഷ്യം കുറവായിരിക്കും.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प्रत्येक दिन तपाईले सार्वजनिक प्रगतिको तस्बिर साझा गर्नुहुन्छ तपाईसँग लेख्नको लागि एक कम लक्ष्य 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هره ورځ تاسو د عامه پرمختګ عکس شریک کړئ تاسو به د لیکلو لپاره لږ هدف ولرئ.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 cada dia que você compartilhar uma foto pública do seu progresso, você terá uma meta a menos para escrever.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ਹਰ ਦਿਨ ਤੁਸੀਂ ਇੱਕ ਜਨਤਕ ਪ੍ਰਗਤੀ ਦੀ ਫੋਟੋ ਸਾਂਝੀ ਕਰਦੇ ਹੋ, ਤੁਹਾਡੇ ਕੋਲ ਲਿਖਣ ਲਈ ਇੱਕ ਘੱਟ ਟੀਚਾ ਹੋਵੇਗਾ।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Каждый день, когда вы делитесь публичной фотографией своего прогресса, у вас будет на одну цель меньше.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Сваки дан када делите јавну фотографију напретка, имаћете један циљ мање за писање.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Maalin kasta oo aad wadaagto sawirka horumarka dadweynaha waxaad yeelan doontaa hal hadaf oo yar oo aad ku qorto.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Cada día que compartas una foto pública de tu progreso tendrás un objetivo menos que escribir.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Unggal dinten anjeun ngabagi poto kamajuan umum anjeun bakal gaduh tujuan anu kirang pikeun nyerat.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Kila siku unaposhiriki picha ya maendeleo ya umma utakuwa na lengo moja pungufu la kuandika.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Varje dag du delar ett offentligt framstegsfoto har du ett mål mindre att skriva.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Bawat araw na nagbabahagi ka ng isang pampublikong larawan sa pag-unlad ay magkakaroon ka ng isang mas kaunting layunin na isulat.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ஒவ்வொரு நாளும் நீங்கள் பொது முன்னேற்றப் புகைப்படத்தைப் பகிரும் போது, நீங்கள் எழுதுவதற்கு ஒரு இலக்கைக் குறைவாகக் கொண்டிருப்பீர்கள்.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ทุกๆ วันที่คุณแบ่งปันภาพความคืบหน้าต่อสาธารณะ คุณจะมีเป้าหมายที่ต้องเขียนลดลงหนึ่งเป้าหมาย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 gün herkese açık bir ilerleme fotoğrafı paylaştığınızda, yazmanız gereken hedeflerden biri daha az olacaktır.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Кожного дня, коли ви ділитеся публічною фотографією прогресу, у вас буде на одну мету менше.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ہر روز آپ عوامی ترقی کی تصویر کا اشتراک کرتے ہیں آپ کے پاس لکھنے کا ایک کم مقصد ہوگا۔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Mỗi ngày bạn chia sẻ một bức ảnh tiến trình công khai, bạn sẽ bớt đi một mục tiêu cần viết.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2d96db62a5c_0_7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2d96db62a5c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have not asked for a photo, please open your booklet and write your goal for next class.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don’t have a photo, please open your booklet and write your goal.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Nëse nuk keni kërkuar një foto, ju lutemi hapni broshurën tuaj dhe shkruani qëllimin tuaj për klasën tjetër.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ፎቶ ካልጠየቅክ፣ እባክህ ቡክሌትህን ከፍተህ ለቀጣይ ክፍል ግብህን ጻፍ።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إذا لم تطلب صورة، يرجى فتح كتيبك وكتابة هدفك للدرس القادم.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Եթե լուսանկար չես խնդրել, բացիր գրքույկդ և գրիր հաջորդ դասի նպատակդ: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no has demanat cap foto, obriu el teu quadern i escriu el teu objectiu per a la propera classe.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如果您还没有要求拍照，请打开您的小册子并写下您下一节课的目标。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Als u geen foto hebt aangevraagd, open dan uw boekje en schrijf uw doel voor de volgende les op.</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عکسی نخواسته اید، لطفا جزوه خود را باز کنید و هدف خود را برای کلاس بعدی بنویسید.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vous n'avez pas demandé de photo, veuillez ouvrir votre livret et écrire votre objectif pour le prochain cours.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Wenn Sie nicht um ein Foto gebeten haben, öffnen Sie bitte Ihr Heft und schreiben Sie Ihr Ziel für die nächste Unterrichtsstunde auf.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તમે ફોટો માંગ્યો નથી, તો કૃપા કરીને તમારી પુસ્તિકા ખોલો અને આગામી વર્ગ માટે તમારું લક્ષ્ય લખો.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आपने फोटो नहीं मांगा है, तो कृपया अपनी पुस्तिका खोलें और अगली कक्षा के लिए अपना लक्ष्य लिखें।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non hai richiesto una foto, apri il tuo opuscolo e scrivi il tuo obiettivo per la prossima lezione.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写真を依頼していない場合は、冊子を開いて次回の授業の目標を書いてください。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사진을 요청하지 않으셨다면 책자를 펴서 다음 수업의 목표를 적어주세요.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 we wêneyek nepirse, ji kerema xwe pirtûka xwe vekin û armanca xwe ya ji bo pola din binivîsin.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Jika anda belum meminta foto, sila buka buku kecil anda dan tulis matlamat anda untuk kelas seterusnya.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ഒരു ഫോട്ടോ ആവശ്യപ്പെട്ടിട്ടില്ലെങ്കിൽ, നിങ്ങളുടെ ബുക്ക്‌ലെറ്റ് തുറന്ന് അടുത്ത ക്ലാസിലേക്കുള്ള നിങ്ങളുടെ ലക്ഷ്യം എഴുതുക.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तपाईंले फोटोको लागि सोध्नु भएको छैन भने, कृपया आफ्नो पुस्तिका खोल्नुहोस् र अर्को कक्षाको लागि आफ्नो लक्ष्य लेख्नुहोस्।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که تاسو د عکس غوښتنه نه ده کړې، نو مهرباني وکړئ خپل کتابچه خلاص کړئ او د راتلونکي ټولګي لپاره خپل هدف ولیکئ.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você não pediu uma foto, abra seu livreto e escreva sua meta para a próxima aula.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 ਤੁਸੀਂ ਫੋਟੋ ਨਹੀਂ ਮੰਗੀ ਹੈ, ਤਾਂ ਕਿਰਪਾ ਕਰਕੇ ਆਪਣੀ ਕਿਤਾਬਚਾ ਖੋਲ੍ਹੋ ਅਤੇ ਅਗਲੀ ਕਲਾਸ ਲਈ ਆਪਣਾ ਟੀਚਾ ਲਿਖੋ।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Если вы не запрашивали фотографию, пожалуйста, откройте свой буклет и напишите свою цель на следующее занятие.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Ако нисте тражили фотографију, отворите своју књижицу и напишите свој циљ за следећи час.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Haddii aanad waydiisan sawir, fadlan fur buug-yarahaaga oo qor hadafkaaga fasalka xiga.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no has solicitado una foto, abre tu folleto y escribe tu objetivo para la próxima clase.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Upami anjeun teu acan naroskeun poto, mangga buka buklet anjeun sareng tulis tujuan anjeun pikeun kelas salajengna.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Ikiwa haujaomba picha, tafadhali fungua kijitabu chako na uandike lengo lako la darasa lijalo.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 du inte har bett om ett foto, öppna ditt häfte och skriv ditt mål för nästa lektion.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Kung hindi ka pa humingi ng larawan, mangyaring buksan ang iyong buklet at isulat ang iyong layunin para sa susunod na klase.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புகைப்படம் கேட்கவில்லை என்றால், உங்கள் கையேட்டைத் திறந்து அடுத்த வகுப்பிற்கான இலக்கை எழுதுங்கள்.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หากคุณไม่ได้ขอรูปถ่าย โปรดเปิดสมุดและเขียนเป้าหมายของคุณสำหรับชั้นเรียนครั้งต่อไป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Fotoğraf talebinde bulunmadıysanız lütfen kitapçığınızı açın ve bir sonraki derse yönelik hedefinizi yazın.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Якщо ви не просили фото, відкрийте свій буклет і напишіть свою мету для наступного заняття.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آپ نے تصویر نہیں مانگی ہے تو براہ کرم اپنا کتابچہ کھولیں اور اگلی کلاس کے لیے اپنا مقصد لکھیں۔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Nếu bạn chưa yêu cầu chụp ảnh, vui lòng mở tập sách và viết mục tiêu cho buổi học tiếp theo.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348fbd65228_0_60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348fbd65228_0_6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the end of class, you will either: give me your booklet with tomorrow's goal, give me your artwork to photograph, or put your artwork away because I have already taken a picture.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already a photo, put it away! Otherwise, give me your goal or artwork.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 fund të orës së mësimit, ju ose: më jepni broshurën tuaj me qëllimin e së nesërmes, më jepni veprat tuaja artistike për të fotografuar, ose hiqni veprën tuaj të artit, sepse tashmë kam bërë një fotografi.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በክፍል መጨረሻ፣ አንድም የሚከተሉትን ትሆናለህ፡ የነገውን ግብ የያዘ ቡክሌትህን ስጠኝ፣ የጥበብ ስራህን ፎቶግራፍ እንድነሳ ስጠኝ፣ ወይም ቀደም ብዬ ፎቶ ስላነሳሁ የስነጥበብ ስራህን አስቀምጥ።</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في نهاية الفصل الدراسي، سوف تقوم إما بما يلي: إعطائي كتيبًا يتضمن هدف الغد، أو إعطائي عملك الفني لتصويره، أو وضع عملك الفني جانبًا لأنني التقطت صورة بالفعل.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Դասի վերջում դուք կա՛մ՝ կտաք ինձ ձեր գրքույկը վաղվա նպատակի համար, կտաք ինձ նկարելու ձեր ստեղծագործությունը, կամ կդնեք ձեր ստեղծագործությունները, քանի որ ես արդեն նկարել եմ: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 final de la classe, o bé: donar-me el teu llibret amb l'objectiu de demà, donar-me la teva obra d'art per fotografiar o guardar la teva obra d'art perquè ja he fet una foto.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课程结束时，您可以：将写有明天目标的小册子给我，将您的艺术作品给我拍照，或者将您的艺术作品收起来，因为我已经拍了照片。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Aan het eind van de les geef je mij je boekje met het doel voor morgen, geef je mij je kunstwerk om te fotograferen, of berg je je kunstwerk op omdat ik al een foto heb gemaakt.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در پایان کلاس، شما یکی از این موارد را خواهید داشت: جزوه خود را با هدف فردا به من بدهید، اثر هنری خود را برای عکاسی به من بدهید، یا اثر هنری خود را کنار بگذارید زیرا قبلاً عکس گرفته ام.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À la fin du cours, vous devrez soit : me donner votre livret avec l'objectif de demain, soit me donner votre œuvre à photographier, soit ranger votre œuvre car j'ai déjà pris une photo.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Am Ende des Unterrichts geben Sie mir entweder Ihr Heft mit dem morgigen Ziel, geben mir Ihr Kunstwerk zum Fotografieren oder legen Ihr Kunstwerk weg, weil ich bereits ein Foto gemacht habe.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વર્ગના અંતે, તમે કાં તો: મને આવતીકાલના ધ્યેય સાથે તમારી પુસ્તિકા આપો, મને ફોટોગ્રાફ કરવા માટે તમારી આર્ટવર્ક આપો, અથવા તમારી આર્ટવર્ક દૂર કરો કારણ કે મેં પહેલેથી જ એક ચિત્ર લીધું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कक्षा के अंत में, आप या तो मुझे कल के लक्ष्य के साथ अपनी पुस्तिका देंगे, या मुझे फोटो खींचने के लिए अपनी कलाकृति देंगे, या अपनी कलाकृति को दूर रख देंगे क्योंकि मैंने पहले ही एक तस्वीर ले ली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Alla fine della lezione, potrai scegliere se: darmi il tuo opuscolo con l'obiettivo di domani, darmi il tuo lavoro da fotografare o metterlo via perché ne ho già scattato una foto.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授業の終わりには、明日の目標を書いた小冊子を私に渡すか、写真を撮らせるためにアートワークを私に渡すか、私がすでに写真を撮っているのでアートワークを片付けるかのいずれかを行っていただき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수업이 끝나면 내일의 목표가 적힌 책자를 주거나, 사진을 찍으라고 작품을 주거나, 이미 사진을 찍었으므로 작품을 치워두는 두 가지 중 하나를 선택하게 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 dawiya dersê de, hûn ê yan: Pirtûka xwe ya bi armanca sibe bidin min, hunera xwe bidin min ku wênekêş bikim, an jî hunera xwe ji holê rakin ji ber ku min berê wêne kişandiye.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Pada akhir kelas, anda akan sama ada: berikan saya buku kecil anda dengan matlamat esok, berikan saya karya seni anda untuk diambil gambar, atau letakkan karya seni anda kerana saya telah mengambil gambar.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ക്ലാസ്സിൻ്റെ അവസാനം, നിങ്ങൾ ഒന്നുകിൽ: നാളത്തെ ലക്ഷ്യവുമായി നിങ്ങളുടെ ബുക്ക്ലെറ്റ് തരൂ, ഫോട്ടോ എടുക്കാൻ നിങ്ങളുടെ കലാസൃഷ്ടി തരൂ, അല്ലെങ്കിൽ ഞാൻ ഇതിനകം ഒരു ചിത്രമെടുത്തതിനാൽ നിങ്ങളുടെ കലാസൃഷ്‌ടി മാറ്റിവെക്കുക.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कक्षाको अन्त्यमा, तपाईंले या त: मलाई भोलिको लक्ष्यसहितको तपाईंको पुस्तिका दिनुहोस्, मलाई फोटो खिच्न तपाईंको कलाकृति दिनुहोस्, वा तपाईंको कलाकृति छोड्नुहोस् किनभने मैले पहिले नै तस्विर लिएको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ټولګي په پای کې، تاسو به یا: ماته د سبا هدف سره خپل کتابچه راکړئ، خپل هنري اثار د عکس اخیستلو لپاره راکړئ، یا خپل اثار پریږدئ ځکه چې ما دمخه عکس اخیستی 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 final da aula, você irá: me dar seu livreto com a meta de amanhã, me dar seu trabalho artístico para fotografar ou guardar seu trabalho artístico porque eu já tirei uma foto.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ਕਲਾਸ ਦੇ ਅੰਤ 'ਤੇ, ਤੁਸੀਂ ਜਾਂ ਤਾਂ: ਮੈਨੂੰ ਕੱਲ੍ਹ ਦੇ ਟੀਚੇ ਦੇ ਨਾਲ ਆਪਣੀ ਕਿਤਾਬਚਾ ਦਿਓ, ਮੈਨੂੰ ਫੋਟੋ ਖਿੱਚਣ ਲਈ ਆਪਣੀ ਕਲਾਕਾਰੀ ਦਿਓ, ਜਾਂ ਆਪਣੀ ਕਲਾਕਾਰੀ ਨੂੰ ਦੂਰ ਰੱਖੋ ਕਿਉਂਕਿ ਮੈਂ ਪਹਿਲਾਂ ਹੀ ਇੱਕ ਤਸਵੀਰ ਖਿੱਚ ਲਈ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 конце занятия вы либо: отдадите мне свой буклет с целью на завтра, либо отдадите мне свои рисунки для фотографирования, либо отложите свои рисунки, потому что я уже сделал снимок.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 крају часа ћете или: дати ми своју књижицу са сутрашњим циљем, дати ми своје уметничко дело да га фотографишем или склонити своје уметничко дело јер сам већ сликао.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Dhammaadka fasalka, waxaad noqon doontaa: waxaad i siin doontaa buug-yarahaaga yoolka berrito leh, ii dhiib farshaxankaaga si aan u sawiro, ama meel iska dhigo farshaxankaaga sababtoo ah mar hore ayaan sawir qaaday.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 final de la clase, deberás: darme tu folleto con el objetivo de mañana, darme tu trabajo artístico para fotografiar o guardar tu trabajo artístico porque ya he tomado una foto.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Dina ahir kelas, anjeun bakal: masihan kuring buklet anjeun sareng tujuan énjing, masihan kuring karya seni anjeun pikeun dipoto, atanapi nempatkeun karya seni anjeun kusabab kuring parantos nyandak gambar.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Mwishoni mwa darasa, utaweza: kunipa kijitabu chako chenye lengo la kesho, unipe mchoro wako nipige picha, au uweke mchoro wako kwa sababu tayari nimeshapiga picha.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 slutet av lektionen kommer du antingen: ge mig ditt häfte med morgondagens mål, ge mig ditt konstverk att fotografera eller lägga undan ditt konstverk för jag har redan tagit en bild.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 pagtatapos ng klase, maaari mong: ibigay sa akin ang iyong buklet na may layunin bukas, ibigay sa akin ang iyong likhang sining para kunan ng larawan, o itabi ang iyong likhang sining dahil nakakuha na ako ng larawan.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வகுப்பின் முடிவில், நீங்கள் ஒன்று: நாளைய இலக்குடன் உங்கள் கையேட்டை எனக்குக் கொடுங்கள், புகைப்படம் எடுக்க உங்கள் கலைப்படைப்பைக் கொடுங்கள் அல்லது நான் ஏற்கனவே ஒரு படத்தை எடுத்துவிட்டதால் உங்கள் கலைப்படைப்பை ஒதுக்கி வைக்கவும்.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เมื่อจบคาบเรียน คุณจะต้อง: ส่งสมุดจดเป้าหมายของวันพรุ่งนี้มาให้ฉัน, ส่งผลงานศิลปะของคุณมาให้ฉันถ่ายรูป หรือเก็บผลงานศิลปะของคุณไว้ เพราะฉันถ่ายรูปไว้แล้ว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Dersin sonunda ya bana yarının hedeflerini içeren kitapçığını vereceksin, ya bana fotoğrafını çekmem için sanat eserini vereceksin ya da ben zaten fotoğrafını çektiğim için sanat eserini kaldıracaksın.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Наприкінці уроку ви або: дасте мені свій буклет із завтрашньою метою, дасте мені свій твір, щоб я його сфотографував, або приберете свій твір, тому що я вже зробив фото.</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کلاس کے اختتام پر، آپ یا تو کریں گے: مجھے کل کے مقصد کے ساتھ اپنا کتابچہ دیں، تصویر بنانے کے لیے اپنا آرٹ ورک دیں، یا اپنا آرٹ ورک چھوڑ دیں کیونکہ میں نے پہلے ہی تصویر کھینچ لی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Vào cuối buổi học, các em sẽ phải: đưa cho tôi tập sách ghi mục tiêu ngày mai, đưa cho tôi tác phẩm nghệ thuật để chụp ảnh hoặc cất tác phẩm nghệ thuật đi vì tôi đã chụp ảnh rồi.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2d96db62a5c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2d96db62a5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f0dc44e350_0_25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f0dc44e350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1f218755105_0_16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1f218755105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are going to start our portrait project, beginning with creating a very light outline of the basic shapes using a light table. We are also learning about ancient Chinese and Egyptian 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are drawing a light outline of our portrait on a light table and learning about ancient Chinese and Egyptian 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 do të fillojmë projektin tonë të portretit, duke filluar me krijimin e një konturi shumë të lehtë të formave bazë duke përdorur një tabelë të lehtë. Po mësojmë gjithashtu për artin e lashtë kinez dhe egjiptian.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የብርሃን ጠረጴዛን በመጠቀም የመሠረታዊ ቅርጾችን በጣም ቀላል ንድፍ በመፍጠር የቁም ፕሮጄክታችንን እንጀምራለን. ስለ ጥንታዊ ቻይናውያን እና ግብፃውያን ጥበብም እየተማርን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سنبدأ مشروع رسم البورتريه الخاص بنا، برسم مخطط خفيف جدًا للأشكال الأساسية باستخدام طاولة ضوئية. كما نتعلم عن الفن الصيني والمصري القديم.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Մենք պատրաստվում ենք սկսել մեր դիմանկարային նախագիծը՝ սկսելով հիմնական ձևերի շատ թեթև ուրվագիծ ստեղծելով՝ օգտագործելով թեթև սեղան: Մենք նաև սովորում ենք հին չինական և եգիպտական արվեստի մասին: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Començarem el nostre projecte de retrat, començant per crear un contorn molt lleuger de les formes bàsiques mitjançant una taula de llum. També estem aprenent sobre l'art antic xinès i egipci.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我们将开始我们的肖像画项目，首先要用光绘台勾勒出基本形状的轮廓。我们还将学习古代中国和埃及艺术。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beginnen met ons portretproject, waarbij we beginnen met het maken van een heel lichte omtrek van de basisvormen met behulp van een lichttafel. We leren ook over oude Chinese en Egyptische kunst.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 قصد داریم پروژه پرتره خود را شروع کنیم و با ایجاد یک طرح کلی بسیار سبک از اشکال اصلی با استفاده از یک میز نور شروع کنیم. ما همچنین در مورد هنر چین و مصر باستان یاد می کنیم.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Nous allons commencer notre projet de portrait en créant un contour très fin des formes de base à l'aide d'une table lumineuse. Nous apprenons également l'art chinois et égyptien ancien.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Wir beginnen unser Porträtprojekt, indem wir zunächst mithilfe eines Leuchttisches einen sehr leichten Umriss der Grundformen zeichnen. Außerdem lernen wir etwas über antike chinesische und ägyptische Kunst.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અમે અમારો પોટ્રેટ પ્રોજેક્ટ શરૂ કરવા જઈ રહ્યા છીએ, જેની શરૂઆત લાઇટ ટેબલનો ઉપયોગ કરીને મૂળભૂત આકારોની ખૂબ જ હળવી રૂપરેખા બનાવવાથી થાય છે. અમે પ્રાચીન ચાઈનીઝ અને ઈજિપ્તની કળા વિશે પણ શીખી રહ્યા છીએ.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 अपना पोर्ट्रेट प्रोजेक्ट शुरू करने जा रहे हैं, जिसकी शुरुआत एक लाइट टेबल की मदद से बुनियादी आकृतियों की एक बहुत ही हल्की रूपरेखा बनाने से होगी। हम प्राचीन चीनी और मिस्री कला के बारे में भी सीखेंगे।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Inizieremo il nostro progetto di ritratto, iniziando con la creazione di un contorno molto leggero delle forme base utilizzando un tavolo luminoso. Impareremo anche qualcosa sull'antica arte cinese ed egizia.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ポートレートプロジェクトを始めます。まずはライトテーブルを使って基本的な形のアウトラインを軽く描きます。また、古代中国とエジプトの美術についても学びます。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라이트 테이블을 사용하여 기본 형태의 아주 가벼운 윤곽선을 만드는 것부터 시작해 보겠습니다. 또한 고대 중국과 이집트 미술에 대해서도 배워보겠습니다.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Em ê dest bi projeya xweya portreyê bikin, dest bi afirandina nexşeyek pir sivik a şeklên bingehîn bi karanîna tabloyek ronahiyê bikin. Her weha em fêrî hunera kevnar a çînî û misrî jî dibin.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Kami akan memulakan projek potret kami, bermula dengan mencipta garis besar bentuk asas yang sangat ringan menggunakan meja ringan. Kami juga belajar tentang seni purba Cina dan Mesir.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ഒരു ലൈറ്റ് ടേബിൾ ഉപയോഗിച്ച് അടിസ്ഥാന രൂപങ്ങളുടെ വളരെ ലഘുവായ രൂപരേഖ സൃഷ്‌ടിക്കുന്നതിലൂടെ ഞങ്ങൾ ഞങ്ങളുടെ പോർട്രെയ്റ്റ് പ്രോജക്റ്റ് ആരംഭിക്കാൻ പോകുന്നു. പുരാതന ചൈനീസ്, ഈജിപ്ഷ്യൻ കലകളെക്കുറിച്ചും ഞങ്ങൾ പഠിക്കുന്നു.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 हाम्रो पोर्ट्रेट परियोजना सुरु गर्न जाँदैछौं, लाइट टेबल प्रयोग गरेर आधारभूत आकारहरूको धेरै हल्का रूपरेखा सिर्जना गरेर। हामीले प्राचीन चिनियाँ र इजिप्टियन कलाको बारेमा पनि सिकिरहेका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موږ به زموږ د پورټریټ پروژه پیل کړو، د رڼا میز په کارولو سره د اساسي شکلونو خورا روښانه خاکه رامینځته کولو سره پیل کوو. موږ د لرغونو چینايي او مصري هنرونو په اړه هم زده کوو.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Vamos começar nosso projeto de retrato, criando um contorno bem leve das formas básicas usando uma mesa de luz. Também aprenderemos sobre a arte antiga chinesa e egípcia.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ਅਸੀਂ ਆਪਣਾ ਪੋਰਟਰੇਟ ਪ੍ਰੋਜੈਕਟ ਸ਼ੁਰੂ ਕਰਨ ਜਾ ਰਹੇ ਹਾਂ, ਇੱਕ ਲਾਈਟ ਟੇਬਲ ਦੀ ਵਰਤੋਂ ਕਰਦੇ ਹੋਏ ਬੁਨਿਆਦੀ ਆਕਾਰਾਂ ਦੀ ਇੱਕ ਬਹੁਤ ਹੀ ਹਲਕਾ ਰੂਪਰੇਖਾ ਬਣਾਉਣ ਦੇ ਨਾਲ ਸ਼ੁਰੂ ਕਰਦੇ ਹਾਂ। ਅਸੀਂ ਪ੍ਰਾਚੀਨ ਚੀਨੀ ਅਤੇ ਮਿਸਰੀ ਕਲਾ ਬਾਰੇ ਵੀ ਸਿੱਖ ਰਹੇ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Мы начнём наш портретный проект, начав с создания очень лёгких контуров основных форм с помощью светового стола. Мы также изучим древнекитайское и египетское искусство.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Започећемо наш пројекат портрета, почевши од креирања веома светле контуре основних облика помоћу светлосног стола. Такође учимо о древној кинеској и египатској уметности.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Waxaan bilaabaynaa mashruuceena sawirka, anagoo ka bilaabayna abuurista tilmaam aad u fudud oo ah qaababka aasaasiga ah anagoo adeegsanayna miis iftiin ah. Waxaan sidoo kale baraneynaa farshaxankii hore ee Shiinaha iyo Masar.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Comenzaremos nuestro proyecto de retrato, empezando por crear un contorno muy sutil de las formas básicas con una mesa de luz. También aprenderemos sobre el arte antiguo chino y egipcio.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Urang bade ngamimitian proyék potret urang, dimimitian ku nyieun outline pisan lampu tina wangun dasar ngagunakeun tabel lampu. Urang ogé diajar ngeunaan seni Cina sareng Mesir kuno.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Tutaanza mradi wetu wa picha, tukianza kwa kuunda muhtasari mwepesi sana wa maumbo ya kimsingi kwa kutumia jedwali nyepesi. Pia tunajifunza kuhusu sanaa ya kale ya Wachina na Wamisri.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 kommer att börja vårt porträttprojekt och börja med att skapa en mycket lätt kontur av de grundläggande formerna med hjälp av ett ljusbord. Vi lär oss också om gammal kinesisk och egyptisk konst.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Sisimulan namin ang aming portrait project, simula sa paglikha ng napakagaan na outline ng mga pangunahing hugis gamit ang isang light table. Natututo din kami tungkol sa sinaunang sining ng Tsino at Egyptian.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லைட் டேபிளைப் பயன்படுத்தி அடிப்படை வடிவங்களின் மிக இலகுவான அவுட்லைனை உருவாக்குவதில் தொடங்கி, எங்கள் உருவப்படத் திட்டத்தைத் தொடங்கப் போகிறோம். பண்டைய சீன மற்றும் எகிப்திய கலைகளையும் நாங்கள் கற்றுக்கொள்கிறோம்.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เราจะเริ่มโครงการวาดภาพเหมือน โดยเริ่มจากการสร้างโครงร่างรูปทรงพื้นฐานแบบเบาๆ โดยใช้โต๊ะไฟ นอกจากนี้ เรายังเรียนรู้เกี่ยวกับศิลปะจีนและอียิปต์โบราณด้วย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 projemize, bir ışık masası kullanarak temel şekillerin çok hafif bir taslağını oluşturarak başlayacağız. Ayrıca antik Çin ve Mısır sanatı hakkında da bilgi edineceğiz.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Ми збираємося розпочати наш портретний проект, починаючи зі створення дуже легкого контуру основних форм за допомогою світлового столу. Ми також вивчаємо стародавнє китайське та єгипетське мистецтво.</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ہم اپنا پورٹریٹ پروجیکٹ شروع کرنے جا رہے ہیں، جس کی شروعات لائٹ ٹیبل کا استعمال کرتے ہوئے بنیادی شکلوں کا ایک بہت ہی ہلکا خاکہ بنانا ہے۔ ہم قدیم چینی اور مصری فن کے بارے میں بھی سیکھ رہے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Chúng ta sẽ bắt đầu dự án vẽ chân dung bằng cách phác thảo rất nhẹ các hình khối cơ bản bằng bàn đèn. Chúng ta cũng sẽ tìm hiểu về nghệ thuật Trung Quốc và Ai Cập cổ đại.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f0dd2b99f9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f0dd2b99f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11521b3d70b_0_5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11521b3d70b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8ed4af5078_0_174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28ed4af5078_0_17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Each day you share a public progress photo you will have one less goal to write.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Each day you share a photo you have one less goal to write.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Çdo ditë që ndani një foto progresi publike, do të keni një qëllim më pak për të shkruar.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የህዝብ ሂደት ፎቶ ባጋሩ በእያንዳንዱ ቀን ለመፃፍ አንድ ያነሰ ግብ ይኖርዎታል።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كل يوم تشارك فيه صورة تقدم عامة سيكون لديك هدف أقل للكتابة.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Ամեն օր, երբ կիսվում եք հանրային առաջընթացի լուսանկարով, գրելու մեկ նպատակ պակաս կունենաք: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Cada dia que compartiu una foto pública de progrés, tindreu un objectiu menys per escriure.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每天分享一张公开的进度照片，你就会少写一个目标。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Elke dag dat u een openbare voortgangsfoto deelt, heeft u één doel minder om te schrijven.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هر روز که یک عکس پیشرفت عمومی را به اشتراک می گذارید، یک هدف کمتر برای نوشتن خواهید داشت.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Chaque jour où vous partagez une photo publique de vos progrès, vous aurez un objectif de moins à écrire.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 jedem Tag, an dem Sie ein öffentliches Fortschrittsfoto teilen, müssen Sie ein Ziel weniger aufschreiben.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દરરોજ તમે સાર્વજનિક પ્રગતિનો ફોટો શેર કરો છો, તમારી પાસે લખવાનું એક ઓછું લક્ષ્ય હશે.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प्रत्येक दिन जब आप सार्वजनिक रूप से प्रगति की तस्वीर साझा करेंगे तो आपको लिखने के लिए एक लक्ष्य कम करना होगा।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Ogni giorno in cui condividerai una foto pubblica dei tuoi progressi avrai un obiettivo in meno da scrivere.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毎日進捗状況の写真を公開するごとに、書き込む目標が 1 つ減ります。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매일 공개 진행 상황 사진을 공유하면 써야 할 목표가 하나씩 줄어듭니다.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 roj ku hûn wêneyek pêşkeftina gelemperî parve bikin hûn ê armancek kêmtir hebe ku hûn binivîsin.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Setiap hari anda berkongsi foto kemajuan awam anda akan mempunyai kurang satu matlamat untuk menulis.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ഒരു പൊതു പുരോഗതി ഫോട്ടോ പങ്കിടുന്ന ഓരോ ദിവസവും നിങ്ങൾക്ക് എഴുതാൻ ഒരു ലക്ഷ്യം കുറവായിരിക്കും.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प्रत्येक दिन तपाईले सार्वजनिक प्रगतिको तस्बिर साझा गर्नुहुन्छ तपाईसँग लेख्नको लागि एक कम लक्ष्य 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هره ورځ تاسو د عامه پرمختګ عکس شریک کړئ تاسو به د لیکلو لپاره لږ هدف ولرئ.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 cada dia que você compartilhar uma foto pública do seu progresso, você terá uma meta a menos para escrever.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ਹਰ ਦਿਨ ਤੁਸੀਂ ਇੱਕ ਜਨਤਕ ਪ੍ਰਗਤੀ ਦੀ ਫੋਟੋ ਸਾਂਝੀ ਕਰਦੇ ਹੋ, ਤੁਹਾਡੇ ਕੋਲ ਲਿਖਣ ਲਈ ਇੱਕ ਘੱਟ ਟੀਚਾ ਹੋਵੇਗਾ।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Каждый день, когда вы делитесь публичной фотографией своего прогресса, у вас будет на одну цель меньше.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Сваки дан када делите јавну фотографију напретка, имаћете један циљ мање за писање.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Maalin kasta oo aad wadaagto sawirka horumarka dadweynaha waxaad yeelan doontaa hal hadaf oo yar oo aad ku qorto.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Cada día que compartas una foto pública de tu progreso tendrás un objetivo menos que escribir.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Unggal dinten anjeun ngabagi poto kamajuan umum anjeun bakal gaduh tujuan anu kirang pikeun nyerat.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Kila siku unaposhiriki picha ya maendeleo ya umma utakuwa na lengo moja pungufu la kuandika.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Varje dag du delar ett offentligt framstegsfoto har du ett mål mindre att skriva.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Bawat araw na nagbabahagi ka ng isang pampublikong larawan sa pag-unlad ay magkakaroon ka ng isang mas kaunting layunin na isulat.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ஒவ்வொரு நாளும் நீங்கள் பொது முன்னேற்றப் புகைப்படத்தைப் பகிரும் போது, நீங்கள் எழுதுவதற்கு ஒரு இலக்கைக் குறைவாகக் கொண்டிருப்பீர்கள்.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ทุกๆ วันที่คุณแบ่งปันภาพความคืบหน้าต่อสาธารณะ คุณจะมีเป้าหมายที่ต้องเขียนลดลงหนึ่งเป้าหมาย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 gün herkese açık bir ilerleme fotoğrafı paylaştığınızda, yazmanız gereken hedeflerden biri daha az olacaktır.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Кожного дня, коли ви ділитеся публічною фотографією прогресу, у вас буде на одну мету менше.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ہر روز آپ عوامی ترقی کی تصویر کا اشتراک کرتے ہیں آپ کے پاس لکھنے کا ایک کم مقصد ہوگا۔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Mỗi ngày bạn chia sẻ một bức ảnh tiến trình công khai, bạn sẽ bớt đi một mục tiêu cần viết.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3807170"/>
            <a:ext cx="443589" cy="140843"/>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1321067"/>
            <a:ext cx="7801500" cy="2306700"/>
          </a:xfrm>
          <a:prstGeom prst="rect">
            <a:avLst/>
          </a:prstGeom>
        </p:spPr>
        <p:txBody>
          <a:bodyPr anchorCtr="0" anchor="b"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4233168"/>
            <a:ext cx="7801500" cy="1056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673700"/>
            <a:ext cx="8520600" cy="25209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4304567"/>
            <a:ext cx="8520600" cy="17343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55" name="Shape 55"/>
        <p:cNvGrpSpPr/>
        <p:nvPr/>
      </p:nvGrpSpPr>
      <p:grpSpPr>
        <a:xfrm>
          <a:off x="0" y="0"/>
          <a:ext cx="0" cy="0"/>
          <a:chOff x="0" y="0"/>
          <a:chExt cx="0" cy="0"/>
        </a:xfrm>
      </p:grpSpPr>
      <p:sp>
        <p:nvSpPr>
          <p:cNvPr id="56" name="Google Shape;56;p13"/>
          <p:cNvSpPr txBox="1"/>
          <p:nvPr>
            <p:ph type="title"/>
          </p:nvPr>
        </p:nvSpPr>
        <p:spPr>
          <a:xfrm>
            <a:off x="623888" y="1709738"/>
            <a:ext cx="7886700" cy="28527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3000"/>
              <a:buNone/>
              <a:defRPr b="0" i="0" sz="60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9pPr>
          </a:lstStyle>
          <a:p/>
        </p:txBody>
      </p:sp>
      <p:sp>
        <p:nvSpPr>
          <p:cNvPr id="57" name="Google Shape;57;p13"/>
          <p:cNvSpPr txBox="1"/>
          <p:nvPr>
            <p:ph idx="1" type="body"/>
          </p:nvPr>
        </p:nvSpPr>
        <p:spPr>
          <a:xfrm>
            <a:off x="623888" y="4589463"/>
            <a:ext cx="7886700" cy="15003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480"/>
              </a:spcBef>
              <a:spcAft>
                <a:spcPts val="0"/>
              </a:spcAft>
              <a:buClr>
                <a:schemeClr val="dk1"/>
              </a:buClr>
              <a:buSzPts val="1800"/>
              <a:buFont typeface="Arial"/>
              <a:buNone/>
              <a:defRPr b="0"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6pPr>
            <a:lvl7pPr indent="-228600" lvl="6" marL="3200400" marR="0" rtl="0" algn="l">
              <a:lnSpc>
                <a:spcPct val="90000"/>
              </a:lnSpc>
              <a:spcBef>
                <a:spcPts val="16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7pPr>
            <a:lvl8pPr indent="-228600" lvl="7" marL="3657600" marR="0" rtl="0" algn="l">
              <a:lnSpc>
                <a:spcPct val="90000"/>
              </a:lnSpc>
              <a:spcBef>
                <a:spcPts val="16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8pPr>
            <a:lvl9pPr indent="-228600" lvl="8" marL="4114800" marR="0" rtl="0" algn="l">
              <a:lnSpc>
                <a:spcPct val="90000"/>
              </a:lnSpc>
              <a:spcBef>
                <a:spcPts val="1600"/>
              </a:spcBef>
              <a:spcAft>
                <a:spcPts val="1600"/>
              </a:spcAft>
              <a:buClr>
                <a:schemeClr val="dk1"/>
              </a:buClr>
              <a:buSzPts val="1400"/>
              <a:buFont typeface="Arial"/>
              <a:buNone/>
              <a:defRPr b="0" i="0" sz="1600" u="none" cap="none" strike="noStrike">
                <a:solidFill>
                  <a:schemeClr val="dk1"/>
                </a:solidFill>
                <a:latin typeface="Arial"/>
                <a:ea typeface="Arial"/>
                <a:cs typeface="Arial"/>
                <a:sym typeface="Arial"/>
              </a:defRPr>
            </a:lvl9pPr>
          </a:lstStyle>
          <a:p/>
        </p:txBody>
      </p:sp>
      <p:sp>
        <p:nvSpPr>
          <p:cNvPr id="58" name="Google Shape;58;p13"/>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9" name="Google Shape;59;p13"/>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0" name="Google Shape;60;p13"/>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sz="1000">
              <a:solidFill>
                <a:schemeClr val="accent3"/>
              </a:solidFill>
              <a:latin typeface="Average"/>
              <a:ea typeface="Average"/>
              <a:cs typeface="Average"/>
              <a:sym typeface="Average"/>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7" name="Shape 67"/>
        <p:cNvGrpSpPr/>
        <p:nvPr/>
      </p:nvGrpSpPr>
      <p:grpSpPr>
        <a:xfrm>
          <a:off x="0" y="0"/>
          <a:ext cx="0" cy="0"/>
          <a:chOff x="0" y="0"/>
          <a:chExt cx="0" cy="0"/>
        </a:xfrm>
      </p:grpSpPr>
      <p:sp>
        <p:nvSpPr>
          <p:cNvPr id="68" name="Google Shape;68;p15"/>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9" name="Google Shape;69;p15"/>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0" name="Google Shape;70;p15"/>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1" name="Shape 71"/>
        <p:cNvGrpSpPr/>
        <p:nvPr/>
      </p:nvGrpSpPr>
      <p:grpSpPr>
        <a:xfrm>
          <a:off x="0" y="0"/>
          <a:ext cx="0" cy="0"/>
          <a:chOff x="0" y="0"/>
          <a:chExt cx="0" cy="0"/>
        </a:xfrm>
      </p:grpSpPr>
      <p:sp>
        <p:nvSpPr>
          <p:cNvPr id="72" name="Google Shape;72;p16"/>
          <p:cNvSpPr txBox="1"/>
          <p:nvPr>
            <p:ph type="title"/>
          </p:nvPr>
        </p:nvSpPr>
        <p:spPr>
          <a:xfrm rot="5400000">
            <a:off x="4732350" y="2171688"/>
            <a:ext cx="5851500" cy="20574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73" name="Google Shape;73;p16"/>
          <p:cNvSpPr txBox="1"/>
          <p:nvPr>
            <p:ph idx="1" type="body"/>
          </p:nvPr>
        </p:nvSpPr>
        <p:spPr>
          <a:xfrm rot="5400000">
            <a:off x="541350" y="190488"/>
            <a:ext cx="5851500" cy="60198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4" name="Google Shape;74;p16"/>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5" name="Google Shape;75;p16"/>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6" name="Google Shape;76;p16"/>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7" name="Shape 77"/>
        <p:cNvGrpSpPr/>
        <p:nvPr/>
      </p:nvGrpSpPr>
      <p:grpSpPr>
        <a:xfrm>
          <a:off x="0" y="0"/>
          <a:ext cx="0" cy="0"/>
          <a:chOff x="0" y="0"/>
          <a:chExt cx="0" cy="0"/>
        </a:xfrm>
      </p:grpSpPr>
      <p:sp>
        <p:nvSpPr>
          <p:cNvPr id="78" name="Google Shape;78;p17"/>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79" name="Google Shape;79;p17"/>
          <p:cNvSpPr txBox="1"/>
          <p:nvPr>
            <p:ph idx="1" type="body"/>
          </p:nvPr>
        </p:nvSpPr>
        <p:spPr>
          <a:xfrm rot="5400000">
            <a:off x="2308950" y="-251550"/>
            <a:ext cx="4526100" cy="82296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0" name="Google Shape;80;p17"/>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1" name="Google Shape;81;p17"/>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2" name="Google Shape;82;p17"/>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3" name="Shape 83"/>
        <p:cNvGrpSpPr/>
        <p:nvPr/>
      </p:nvGrpSpPr>
      <p:grpSpPr>
        <a:xfrm>
          <a:off x="0" y="0"/>
          <a:ext cx="0" cy="0"/>
          <a:chOff x="0" y="0"/>
          <a:chExt cx="0" cy="0"/>
        </a:xfrm>
      </p:grpSpPr>
      <p:sp>
        <p:nvSpPr>
          <p:cNvPr id="84" name="Google Shape;84;p18"/>
          <p:cNvSpPr txBox="1"/>
          <p:nvPr>
            <p:ph type="title"/>
          </p:nvPr>
        </p:nvSpPr>
        <p:spPr>
          <a:xfrm>
            <a:off x="630238" y="457200"/>
            <a:ext cx="2949600" cy="16002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1400"/>
              <a:buNone/>
              <a:defRPr b="0" i="0" sz="32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85" name="Google Shape;85;p18"/>
          <p:cNvSpPr/>
          <p:nvPr>
            <p:ph idx="2" type="pic"/>
          </p:nvPr>
        </p:nvSpPr>
        <p:spPr>
          <a:xfrm>
            <a:off x="3887788" y="987425"/>
            <a:ext cx="4629300" cy="4873500"/>
          </a:xfrm>
          <a:prstGeom prst="rect">
            <a:avLst/>
          </a:prstGeom>
          <a:noFill/>
          <a:ln>
            <a:noFill/>
          </a:ln>
        </p:spPr>
        <p:txBody>
          <a:bodyPr anchorCtr="0" anchor="t" bIns="91425" lIns="91425" spcFirstLastPara="1" rIns="91425" wrap="square" tIns="91425">
            <a:noAutofit/>
          </a:bodyPr>
          <a:lstStyle>
            <a:lvl1pPr indent="0" lvl="0" marL="0" marR="0" rtl="0" algn="l">
              <a:spcBef>
                <a:spcPts val="640"/>
              </a:spcBef>
              <a:spcAft>
                <a:spcPts val="0"/>
              </a:spcAft>
              <a:buClr>
                <a:schemeClr val="dk1"/>
              </a:buClr>
              <a:buSzPts val="1400"/>
              <a:buFont typeface="Arial"/>
              <a:buNone/>
              <a:defRPr b="0" i="0" sz="3200" u="none" cap="none" strike="noStrike">
                <a:solidFill>
                  <a:schemeClr val="dk1"/>
                </a:solidFill>
                <a:latin typeface="Arial"/>
                <a:ea typeface="Arial"/>
                <a:cs typeface="Arial"/>
                <a:sym typeface="Arial"/>
              </a:defRPr>
            </a:lvl1pPr>
            <a:lvl2pPr indent="0" lvl="1" marL="457200" marR="0" rtl="0" algn="l">
              <a:spcBef>
                <a:spcPts val="56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2pPr>
            <a:lvl3pPr indent="0" lvl="2" marL="914400" marR="0" rtl="0" algn="l">
              <a:spcBef>
                <a:spcPts val="48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indent="0" lvl="3" marL="1371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4pPr>
            <a:lvl5pPr indent="0" lvl="4" marL="18288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5pPr>
            <a:lvl6pPr indent="0" lvl="5" marL="22860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6pPr>
            <a:lvl7pPr indent="0" lvl="6" marL="27432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7pPr>
            <a:lvl8pPr indent="0" lvl="7" marL="32004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8pPr>
            <a:lvl9pPr indent="0" lvl="8" marL="36576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9pPr>
          </a:lstStyle>
          <a:p/>
        </p:txBody>
      </p:sp>
      <p:sp>
        <p:nvSpPr>
          <p:cNvPr id="86" name="Google Shape;86;p18"/>
          <p:cNvSpPr txBox="1"/>
          <p:nvPr>
            <p:ph idx="1" type="body"/>
          </p:nvPr>
        </p:nvSpPr>
        <p:spPr>
          <a:xfrm>
            <a:off x="630238" y="2057400"/>
            <a:ext cx="2949600" cy="38115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320"/>
              </a:spcBef>
              <a:spcAft>
                <a:spcPts val="0"/>
              </a:spcAft>
              <a:buClr>
                <a:schemeClr val="dk1"/>
              </a:buClr>
              <a:buSzPts val="3200"/>
              <a:buFont typeface="Arial"/>
              <a:buNone/>
              <a:defRPr b="0" i="0" sz="1600" u="none" cap="none" strike="noStrike">
                <a:solidFill>
                  <a:schemeClr val="dk1"/>
                </a:solidFill>
                <a:latin typeface="Arial"/>
                <a:ea typeface="Arial"/>
                <a:cs typeface="Arial"/>
                <a:sym typeface="Arial"/>
              </a:defRPr>
            </a:lvl1pPr>
            <a:lvl2pPr indent="-228600" lvl="1" marL="914400" marR="0" rtl="0" algn="l">
              <a:spcBef>
                <a:spcPts val="280"/>
              </a:spcBef>
              <a:spcAft>
                <a:spcPts val="0"/>
              </a:spcAft>
              <a:buClr>
                <a:schemeClr val="dk1"/>
              </a:buClr>
              <a:buSzPts val="2800"/>
              <a:buFont typeface="Arial"/>
              <a:buNone/>
              <a:defRPr b="0" i="0" sz="1400" u="none" cap="none" strike="noStrike">
                <a:solidFill>
                  <a:schemeClr val="dk1"/>
                </a:solidFill>
                <a:latin typeface="Arial"/>
                <a:ea typeface="Arial"/>
                <a:cs typeface="Arial"/>
                <a:sym typeface="Arial"/>
              </a:defRPr>
            </a:lvl2pPr>
            <a:lvl3pPr indent="-228600" lvl="2" marL="1371600" marR="0" rtl="0" algn="l">
              <a:spcBef>
                <a:spcPts val="240"/>
              </a:spcBef>
              <a:spcAft>
                <a:spcPts val="0"/>
              </a:spcAft>
              <a:buClr>
                <a:schemeClr val="dk1"/>
              </a:buClr>
              <a:buSzPts val="2400"/>
              <a:buFont typeface="Arial"/>
              <a:buNone/>
              <a:defRPr b="0" i="0" sz="1200" u="none" cap="none" strike="noStrike">
                <a:solidFill>
                  <a:schemeClr val="dk1"/>
                </a:solidFill>
                <a:latin typeface="Arial"/>
                <a:ea typeface="Arial"/>
                <a:cs typeface="Arial"/>
                <a:sym typeface="Arial"/>
              </a:defRPr>
            </a:lvl3pPr>
            <a:lvl4pPr indent="-228600" lvl="3" marL="1828800" marR="0" rtl="0" algn="l">
              <a:spcBef>
                <a:spcPts val="200"/>
              </a:spcBef>
              <a:spcAft>
                <a:spcPts val="0"/>
              </a:spcAft>
              <a:buClr>
                <a:schemeClr val="dk1"/>
              </a:buClr>
              <a:buSzPts val="2000"/>
              <a:buFont typeface="Arial"/>
              <a:buNone/>
              <a:defRPr b="0" i="0" sz="1000" u="none" cap="none" strike="noStrike">
                <a:solidFill>
                  <a:schemeClr val="dk1"/>
                </a:solidFill>
                <a:latin typeface="Arial"/>
                <a:ea typeface="Arial"/>
                <a:cs typeface="Arial"/>
                <a:sym typeface="Arial"/>
              </a:defRPr>
            </a:lvl4pPr>
            <a:lvl5pPr indent="-228600" lvl="4" marL="2286000" marR="0" rtl="0" algn="l">
              <a:spcBef>
                <a:spcPts val="200"/>
              </a:spcBef>
              <a:spcAft>
                <a:spcPts val="0"/>
              </a:spcAft>
              <a:buClr>
                <a:schemeClr val="dk1"/>
              </a:buClr>
              <a:buSzPts val="2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9pPr>
          </a:lstStyle>
          <a:p/>
        </p:txBody>
      </p:sp>
      <p:sp>
        <p:nvSpPr>
          <p:cNvPr id="87" name="Google Shape;87;p18"/>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8" name="Google Shape;88;p18"/>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9" name="Google Shape;89;p18"/>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0" name="Shape 90"/>
        <p:cNvGrpSpPr/>
        <p:nvPr/>
      </p:nvGrpSpPr>
      <p:grpSpPr>
        <a:xfrm>
          <a:off x="0" y="0"/>
          <a:ext cx="0" cy="0"/>
          <a:chOff x="0" y="0"/>
          <a:chExt cx="0" cy="0"/>
        </a:xfrm>
      </p:grpSpPr>
      <p:sp>
        <p:nvSpPr>
          <p:cNvPr id="91" name="Google Shape;91;p19"/>
          <p:cNvSpPr txBox="1"/>
          <p:nvPr>
            <p:ph type="title"/>
          </p:nvPr>
        </p:nvSpPr>
        <p:spPr>
          <a:xfrm>
            <a:off x="630238" y="457200"/>
            <a:ext cx="2949600" cy="16002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1400"/>
              <a:buNone/>
              <a:defRPr b="0" i="0" sz="32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92" name="Google Shape;92;p19"/>
          <p:cNvSpPr txBox="1"/>
          <p:nvPr>
            <p:ph idx="1" type="body"/>
          </p:nvPr>
        </p:nvSpPr>
        <p:spPr>
          <a:xfrm>
            <a:off x="3887788" y="987425"/>
            <a:ext cx="4629300" cy="48735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93" name="Google Shape;93;p19"/>
          <p:cNvSpPr txBox="1"/>
          <p:nvPr>
            <p:ph idx="2" type="body"/>
          </p:nvPr>
        </p:nvSpPr>
        <p:spPr>
          <a:xfrm>
            <a:off x="630238" y="2057400"/>
            <a:ext cx="2949600" cy="38115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320"/>
              </a:spcBef>
              <a:spcAft>
                <a:spcPts val="0"/>
              </a:spcAft>
              <a:buClr>
                <a:schemeClr val="dk1"/>
              </a:buClr>
              <a:buSzPts val="3200"/>
              <a:buFont typeface="Arial"/>
              <a:buNone/>
              <a:defRPr b="0" i="0" sz="1600" u="none" cap="none" strike="noStrike">
                <a:solidFill>
                  <a:schemeClr val="dk1"/>
                </a:solidFill>
                <a:latin typeface="Arial"/>
                <a:ea typeface="Arial"/>
                <a:cs typeface="Arial"/>
                <a:sym typeface="Arial"/>
              </a:defRPr>
            </a:lvl1pPr>
            <a:lvl2pPr indent="-228600" lvl="1" marL="914400" marR="0" rtl="0" algn="l">
              <a:spcBef>
                <a:spcPts val="280"/>
              </a:spcBef>
              <a:spcAft>
                <a:spcPts val="0"/>
              </a:spcAft>
              <a:buClr>
                <a:schemeClr val="dk1"/>
              </a:buClr>
              <a:buSzPts val="2800"/>
              <a:buFont typeface="Arial"/>
              <a:buNone/>
              <a:defRPr b="0" i="0" sz="1400" u="none" cap="none" strike="noStrike">
                <a:solidFill>
                  <a:schemeClr val="dk1"/>
                </a:solidFill>
                <a:latin typeface="Arial"/>
                <a:ea typeface="Arial"/>
                <a:cs typeface="Arial"/>
                <a:sym typeface="Arial"/>
              </a:defRPr>
            </a:lvl2pPr>
            <a:lvl3pPr indent="-228600" lvl="2" marL="1371600" marR="0" rtl="0" algn="l">
              <a:spcBef>
                <a:spcPts val="240"/>
              </a:spcBef>
              <a:spcAft>
                <a:spcPts val="0"/>
              </a:spcAft>
              <a:buClr>
                <a:schemeClr val="dk1"/>
              </a:buClr>
              <a:buSzPts val="2400"/>
              <a:buFont typeface="Arial"/>
              <a:buNone/>
              <a:defRPr b="0" i="0" sz="1200" u="none" cap="none" strike="noStrike">
                <a:solidFill>
                  <a:schemeClr val="dk1"/>
                </a:solidFill>
                <a:latin typeface="Arial"/>
                <a:ea typeface="Arial"/>
                <a:cs typeface="Arial"/>
                <a:sym typeface="Arial"/>
              </a:defRPr>
            </a:lvl3pPr>
            <a:lvl4pPr indent="-228600" lvl="3" marL="1828800" marR="0" rtl="0" algn="l">
              <a:spcBef>
                <a:spcPts val="200"/>
              </a:spcBef>
              <a:spcAft>
                <a:spcPts val="0"/>
              </a:spcAft>
              <a:buClr>
                <a:schemeClr val="dk1"/>
              </a:buClr>
              <a:buSzPts val="2000"/>
              <a:buFont typeface="Arial"/>
              <a:buNone/>
              <a:defRPr b="0" i="0" sz="1000" u="none" cap="none" strike="noStrike">
                <a:solidFill>
                  <a:schemeClr val="dk1"/>
                </a:solidFill>
                <a:latin typeface="Arial"/>
                <a:ea typeface="Arial"/>
                <a:cs typeface="Arial"/>
                <a:sym typeface="Arial"/>
              </a:defRPr>
            </a:lvl4pPr>
            <a:lvl5pPr indent="-228600" lvl="4" marL="2286000" marR="0" rtl="0" algn="l">
              <a:spcBef>
                <a:spcPts val="200"/>
              </a:spcBef>
              <a:spcAft>
                <a:spcPts val="0"/>
              </a:spcAft>
              <a:buClr>
                <a:schemeClr val="dk1"/>
              </a:buClr>
              <a:buSzPts val="2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9pPr>
          </a:lstStyle>
          <a:p/>
        </p:txBody>
      </p:sp>
      <p:sp>
        <p:nvSpPr>
          <p:cNvPr id="94" name="Google Shape;94;p19"/>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5" name="Google Shape;95;p19"/>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6" name="Google Shape;96;p19"/>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7" name="Shape 97"/>
        <p:cNvGrpSpPr/>
        <p:nvPr/>
      </p:nvGrpSpPr>
      <p:grpSpPr>
        <a:xfrm>
          <a:off x="0" y="0"/>
          <a:ext cx="0" cy="0"/>
          <a:chOff x="0" y="0"/>
          <a:chExt cx="0" cy="0"/>
        </a:xfrm>
      </p:grpSpPr>
      <p:sp>
        <p:nvSpPr>
          <p:cNvPr id="98" name="Google Shape;98;p20"/>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99" name="Google Shape;99;p20"/>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0" name="Google Shape;100;p20"/>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1" name="Google Shape;101;p20"/>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2" name="Shape 102"/>
        <p:cNvGrpSpPr/>
        <p:nvPr/>
      </p:nvGrpSpPr>
      <p:grpSpPr>
        <a:xfrm>
          <a:off x="0" y="0"/>
          <a:ext cx="0" cy="0"/>
          <a:chOff x="0" y="0"/>
          <a:chExt cx="0" cy="0"/>
        </a:xfrm>
      </p:grpSpPr>
      <p:sp>
        <p:nvSpPr>
          <p:cNvPr id="103" name="Google Shape;103;p21"/>
          <p:cNvSpPr txBox="1"/>
          <p:nvPr>
            <p:ph type="title"/>
          </p:nvPr>
        </p:nvSpPr>
        <p:spPr>
          <a:xfrm>
            <a:off x="630238" y="365125"/>
            <a:ext cx="7886700" cy="13257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04" name="Google Shape;104;p21"/>
          <p:cNvSpPr txBox="1"/>
          <p:nvPr>
            <p:ph idx="1" type="body"/>
          </p:nvPr>
        </p:nvSpPr>
        <p:spPr>
          <a:xfrm>
            <a:off x="630238" y="1681163"/>
            <a:ext cx="3868800" cy="8238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dk1"/>
              </a:buClr>
              <a:buSzPts val="32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800"/>
              <a:buFont typeface="Arial"/>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24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9pPr>
          </a:lstStyle>
          <a:p/>
        </p:txBody>
      </p:sp>
      <p:sp>
        <p:nvSpPr>
          <p:cNvPr id="105" name="Google Shape;105;p21"/>
          <p:cNvSpPr txBox="1"/>
          <p:nvPr>
            <p:ph idx="2" type="body"/>
          </p:nvPr>
        </p:nvSpPr>
        <p:spPr>
          <a:xfrm>
            <a:off x="630238" y="2505075"/>
            <a:ext cx="3868800" cy="36846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06" name="Google Shape;106;p21"/>
          <p:cNvSpPr txBox="1"/>
          <p:nvPr>
            <p:ph idx="3" type="body"/>
          </p:nvPr>
        </p:nvSpPr>
        <p:spPr>
          <a:xfrm>
            <a:off x="4629150" y="1681163"/>
            <a:ext cx="3887700" cy="8238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dk1"/>
              </a:buClr>
              <a:buSzPts val="32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800"/>
              <a:buFont typeface="Arial"/>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24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9pPr>
          </a:lstStyle>
          <a:p/>
        </p:txBody>
      </p:sp>
      <p:sp>
        <p:nvSpPr>
          <p:cNvPr id="107" name="Google Shape;107;p21"/>
          <p:cNvSpPr txBox="1"/>
          <p:nvPr>
            <p:ph idx="4" type="body"/>
          </p:nvPr>
        </p:nvSpPr>
        <p:spPr>
          <a:xfrm>
            <a:off x="4629150" y="2505075"/>
            <a:ext cx="3887700" cy="36846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08" name="Google Shape;108;p21"/>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9" name="Google Shape;109;p21"/>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0" name="Google Shape;110;p21"/>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855000"/>
            <a:ext cx="7852200" cy="1148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1" name="Shape 111"/>
        <p:cNvGrpSpPr/>
        <p:nvPr/>
      </p:nvGrpSpPr>
      <p:grpSpPr>
        <a:xfrm>
          <a:off x="0" y="0"/>
          <a:ext cx="0" cy="0"/>
          <a:chOff x="0" y="0"/>
          <a:chExt cx="0" cy="0"/>
        </a:xfrm>
      </p:grpSpPr>
      <p:sp>
        <p:nvSpPr>
          <p:cNvPr id="112" name="Google Shape;112;p22"/>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13" name="Google Shape;113;p22"/>
          <p:cNvSpPr txBox="1"/>
          <p:nvPr>
            <p:ph idx="1" type="body"/>
          </p:nvPr>
        </p:nvSpPr>
        <p:spPr>
          <a:xfrm>
            <a:off x="457200" y="1600200"/>
            <a:ext cx="4038600" cy="45261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4" name="Google Shape;114;p22"/>
          <p:cNvSpPr txBox="1"/>
          <p:nvPr>
            <p:ph idx="2" type="body"/>
          </p:nvPr>
        </p:nvSpPr>
        <p:spPr>
          <a:xfrm>
            <a:off x="4648200" y="1600200"/>
            <a:ext cx="4038600" cy="45261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5" name="Google Shape;115;p22"/>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6" name="Google Shape;116;p22"/>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7" name="Google Shape;117;p22"/>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8" name="Shape 118"/>
        <p:cNvGrpSpPr/>
        <p:nvPr/>
      </p:nvGrpSpPr>
      <p:grpSpPr>
        <a:xfrm>
          <a:off x="0" y="0"/>
          <a:ext cx="0" cy="0"/>
          <a:chOff x="0" y="0"/>
          <a:chExt cx="0" cy="0"/>
        </a:xfrm>
      </p:grpSpPr>
      <p:sp>
        <p:nvSpPr>
          <p:cNvPr id="119" name="Google Shape;119;p23"/>
          <p:cNvSpPr txBox="1"/>
          <p:nvPr>
            <p:ph type="title"/>
          </p:nvPr>
        </p:nvSpPr>
        <p:spPr>
          <a:xfrm>
            <a:off x="623888" y="1709738"/>
            <a:ext cx="7886700" cy="28527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1400"/>
              <a:buNone/>
              <a:defRPr b="0" i="0" sz="60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20" name="Google Shape;120;p23"/>
          <p:cNvSpPr txBox="1"/>
          <p:nvPr>
            <p:ph idx="1" type="body"/>
          </p:nvPr>
        </p:nvSpPr>
        <p:spPr>
          <a:xfrm>
            <a:off x="623888" y="4589463"/>
            <a:ext cx="7886700" cy="15003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480"/>
              </a:spcBef>
              <a:spcAft>
                <a:spcPts val="0"/>
              </a:spcAft>
              <a:buClr>
                <a:schemeClr val="dk1"/>
              </a:buClr>
              <a:buSzPts val="3200"/>
              <a:buFont typeface="Arial"/>
              <a:buNone/>
              <a:defRPr b="0"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800"/>
              <a:buFont typeface="Arial"/>
              <a:buNone/>
              <a:defRPr b="0"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2400"/>
              <a:buFont typeface="Arial"/>
              <a:buNone/>
              <a:defRPr b="0"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2000"/>
              <a:buFont typeface="Arial"/>
              <a:buNone/>
              <a:defRPr b="0"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2000"/>
              <a:buFont typeface="Arial"/>
              <a:buNone/>
              <a:defRPr b="0"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9pPr>
          </a:lstStyle>
          <a:p/>
        </p:txBody>
      </p:sp>
      <p:sp>
        <p:nvSpPr>
          <p:cNvPr id="121" name="Google Shape;121;p23"/>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2" name="Google Shape;122;p23"/>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3" name="Google Shape;123;p23"/>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4" name="Shape 124"/>
        <p:cNvGrpSpPr/>
        <p:nvPr/>
      </p:nvGrpSpPr>
      <p:grpSpPr>
        <a:xfrm>
          <a:off x="0" y="0"/>
          <a:ext cx="0" cy="0"/>
          <a:chOff x="0" y="0"/>
          <a:chExt cx="0" cy="0"/>
        </a:xfrm>
      </p:grpSpPr>
      <p:sp>
        <p:nvSpPr>
          <p:cNvPr id="125" name="Google Shape;125;p24"/>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26" name="Google Shape;126;p24"/>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7" name="Google Shape;127;p24"/>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8" name="Google Shape;128;p24"/>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9" name="Google Shape;129;p24"/>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0" name="Shape 130"/>
        <p:cNvGrpSpPr/>
        <p:nvPr/>
      </p:nvGrpSpPr>
      <p:grpSpPr>
        <a:xfrm>
          <a:off x="0" y="0"/>
          <a:ext cx="0" cy="0"/>
          <a:chOff x="0" y="0"/>
          <a:chExt cx="0" cy="0"/>
        </a:xfrm>
      </p:grpSpPr>
      <p:sp>
        <p:nvSpPr>
          <p:cNvPr id="131" name="Google Shape;131;p25"/>
          <p:cNvSpPr txBox="1"/>
          <p:nvPr>
            <p:ph type="ctrTitle"/>
          </p:nvPr>
        </p:nvSpPr>
        <p:spPr>
          <a:xfrm>
            <a:off x="1143000" y="1122363"/>
            <a:ext cx="6858000" cy="23877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1400"/>
              <a:buNone/>
              <a:defRPr b="0" i="0" sz="60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32" name="Google Shape;132;p25"/>
          <p:cNvSpPr txBox="1"/>
          <p:nvPr>
            <p:ph idx="1" type="subTitle"/>
          </p:nvPr>
        </p:nvSpPr>
        <p:spPr>
          <a:xfrm>
            <a:off x="1143000" y="3602038"/>
            <a:ext cx="6858000" cy="1655700"/>
          </a:xfrm>
          <a:prstGeom prst="rect">
            <a:avLst/>
          </a:prstGeom>
          <a:noFill/>
          <a:ln>
            <a:noFill/>
          </a:ln>
        </p:spPr>
        <p:txBody>
          <a:bodyPr anchorCtr="0" anchor="t" bIns="91425" lIns="91425" spcFirstLastPara="1" rIns="91425" wrap="square" tIns="91425">
            <a:noAutofit/>
          </a:bodyPr>
          <a:lstStyle>
            <a:lvl1pPr indent="0" lvl="0" marL="0" marR="0" rtl="0" algn="ctr">
              <a:spcBef>
                <a:spcPts val="480"/>
              </a:spcBef>
              <a:spcAft>
                <a:spcPts val="0"/>
              </a:spcAft>
              <a:buClr>
                <a:schemeClr val="dk1"/>
              </a:buClr>
              <a:buSzPts val="3200"/>
              <a:buFont typeface="Arial"/>
              <a:buNone/>
              <a:defRPr b="0" i="0" sz="2400" u="none" cap="none" strike="noStrike">
                <a:solidFill>
                  <a:schemeClr val="dk1"/>
                </a:solidFill>
                <a:latin typeface="Arial"/>
                <a:ea typeface="Arial"/>
                <a:cs typeface="Arial"/>
                <a:sym typeface="Arial"/>
              </a:defRPr>
            </a:lvl1pPr>
            <a:lvl2pPr indent="0" lvl="1" marL="457200" marR="0" rtl="0" algn="ctr">
              <a:spcBef>
                <a:spcPts val="400"/>
              </a:spcBef>
              <a:spcAft>
                <a:spcPts val="0"/>
              </a:spcAft>
              <a:buClr>
                <a:schemeClr val="dk1"/>
              </a:buClr>
              <a:buSzPts val="2800"/>
              <a:buFont typeface="Arial"/>
              <a:buNone/>
              <a:defRPr b="0" i="0" sz="2000" u="none" cap="none" strike="noStrike">
                <a:solidFill>
                  <a:schemeClr val="dk1"/>
                </a:solidFill>
                <a:latin typeface="Arial"/>
                <a:ea typeface="Arial"/>
                <a:cs typeface="Arial"/>
                <a:sym typeface="Arial"/>
              </a:defRPr>
            </a:lvl2pPr>
            <a:lvl3pPr indent="0" lvl="2" marL="914400" marR="0" rtl="0" algn="ctr">
              <a:spcBef>
                <a:spcPts val="360"/>
              </a:spcBef>
              <a:spcAft>
                <a:spcPts val="0"/>
              </a:spcAft>
              <a:buClr>
                <a:schemeClr val="dk1"/>
              </a:buClr>
              <a:buSzPts val="2400"/>
              <a:buFont typeface="Arial"/>
              <a:buNone/>
              <a:defRPr b="0" i="0" sz="1800" u="none" cap="none" strike="noStrike">
                <a:solidFill>
                  <a:schemeClr val="dk1"/>
                </a:solidFill>
                <a:latin typeface="Arial"/>
                <a:ea typeface="Arial"/>
                <a:cs typeface="Arial"/>
                <a:sym typeface="Arial"/>
              </a:defRPr>
            </a:lvl3pPr>
            <a:lvl4pPr indent="0" lvl="3" marL="1371600" marR="0" rtl="0" algn="ctr">
              <a:spcBef>
                <a:spcPts val="320"/>
              </a:spcBef>
              <a:spcAft>
                <a:spcPts val="0"/>
              </a:spcAft>
              <a:buClr>
                <a:schemeClr val="dk1"/>
              </a:buClr>
              <a:buSzPts val="2000"/>
              <a:buFont typeface="Arial"/>
              <a:buNone/>
              <a:defRPr b="0" i="0" sz="1600" u="none" cap="none" strike="noStrike">
                <a:solidFill>
                  <a:schemeClr val="dk1"/>
                </a:solidFill>
                <a:latin typeface="Arial"/>
                <a:ea typeface="Arial"/>
                <a:cs typeface="Arial"/>
                <a:sym typeface="Arial"/>
              </a:defRPr>
            </a:lvl4pPr>
            <a:lvl5pPr indent="0" lvl="4" marL="1828800" marR="0" rtl="0" algn="ctr">
              <a:spcBef>
                <a:spcPts val="320"/>
              </a:spcBef>
              <a:spcAft>
                <a:spcPts val="0"/>
              </a:spcAft>
              <a:buClr>
                <a:schemeClr val="dk1"/>
              </a:buClr>
              <a:buSzPts val="2000"/>
              <a:buFont typeface="Arial"/>
              <a:buNone/>
              <a:defRPr b="0" i="0" sz="1600" u="none" cap="none" strike="noStrike">
                <a:solidFill>
                  <a:schemeClr val="dk1"/>
                </a:solidFill>
                <a:latin typeface="Arial"/>
                <a:ea typeface="Arial"/>
                <a:cs typeface="Arial"/>
                <a:sym typeface="Arial"/>
              </a:defRPr>
            </a:lvl5pPr>
            <a:lvl6pPr indent="0" lvl="5" marL="22860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6pPr>
            <a:lvl7pPr indent="0" lvl="6" marL="27432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7pPr>
            <a:lvl8pPr indent="0" lvl="7" marL="32004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8pPr>
            <a:lvl9pPr indent="0" lvl="8" marL="36576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9pPr>
          </a:lstStyle>
          <a:p/>
        </p:txBody>
      </p:sp>
      <p:sp>
        <p:nvSpPr>
          <p:cNvPr id="133" name="Google Shape;133;p25"/>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4" name="Google Shape;134;p25"/>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5" name="Google Shape;135;p25"/>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6" name="Shape 136"/>
        <p:cNvGrpSpPr/>
        <p:nvPr/>
      </p:nvGrpSpPr>
      <p:grpSpPr>
        <a:xfrm>
          <a:off x="0" y="0"/>
          <a:ext cx="0" cy="0"/>
          <a:chOff x="0" y="0"/>
          <a:chExt cx="0" cy="0"/>
        </a:xfrm>
      </p:grpSpPr>
      <p:sp>
        <p:nvSpPr>
          <p:cNvPr id="137" name="Google Shape;137;p26"/>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8" name="Google Shape;138;p26"/>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431800" lvl="0" marL="457200" rtl="0">
              <a:spcBef>
                <a:spcPts val="640"/>
              </a:spcBef>
              <a:spcAft>
                <a:spcPts val="0"/>
              </a:spcAft>
              <a:buSzPts val="3200"/>
              <a:buChar char="•"/>
              <a:defRPr/>
            </a:lvl1pPr>
            <a:lvl2pPr indent="-406400" lvl="1" marL="914400" rtl="0">
              <a:spcBef>
                <a:spcPts val="560"/>
              </a:spcBef>
              <a:spcAft>
                <a:spcPts val="0"/>
              </a:spcAft>
              <a:buSzPts val="2800"/>
              <a:buChar char="–"/>
              <a:defRPr/>
            </a:lvl2pPr>
            <a:lvl3pPr indent="-381000" lvl="2" marL="1371600" rtl="0">
              <a:spcBef>
                <a:spcPts val="480"/>
              </a:spcBef>
              <a:spcAft>
                <a:spcPts val="0"/>
              </a:spcAft>
              <a:buSzPts val="2400"/>
              <a:buChar char="•"/>
              <a:defRPr/>
            </a:lvl3pPr>
            <a:lvl4pPr indent="-355600" lvl="3" marL="1828800" rtl="0">
              <a:spcBef>
                <a:spcPts val="400"/>
              </a:spcBef>
              <a:spcAft>
                <a:spcPts val="0"/>
              </a:spcAft>
              <a:buSzPts val="2000"/>
              <a:buChar char="–"/>
              <a:defRPr/>
            </a:lvl4pPr>
            <a:lvl5pPr indent="-355600" lvl="4" marL="2286000" rtl="0">
              <a:spcBef>
                <a:spcPts val="400"/>
              </a:spcBef>
              <a:spcAft>
                <a:spcPts val="0"/>
              </a:spcAft>
              <a:buSzPts val="20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139" name="Google Shape;139;p26"/>
          <p:cNvSpPr txBox="1"/>
          <p:nvPr>
            <p:ph idx="12" type="sldNum"/>
          </p:nvPr>
        </p:nvSpPr>
        <p:spPr>
          <a:xfrm>
            <a:off x="8490250" y="6241346"/>
            <a:ext cx="548700" cy="524700"/>
          </a:xfrm>
          <a:prstGeom prst="rect">
            <a:avLst/>
          </a:prstGeom>
        </p:spPr>
        <p:txBody>
          <a:bodyPr anchorCtr="0" anchor="t"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4" name="Shape 144"/>
        <p:cNvGrpSpPr/>
        <p:nvPr/>
      </p:nvGrpSpPr>
      <p:grpSpPr>
        <a:xfrm>
          <a:off x="0" y="0"/>
          <a:ext cx="0" cy="0"/>
          <a:chOff x="0" y="0"/>
          <a:chExt cx="0" cy="0"/>
        </a:xfrm>
      </p:grpSpPr>
      <p:grpSp>
        <p:nvGrpSpPr>
          <p:cNvPr id="145" name="Google Shape;145;p28"/>
          <p:cNvGrpSpPr/>
          <p:nvPr/>
        </p:nvGrpSpPr>
        <p:grpSpPr>
          <a:xfrm>
            <a:off x="4350279" y="3807170"/>
            <a:ext cx="443589" cy="140843"/>
            <a:chOff x="4137525" y="2915950"/>
            <a:chExt cx="869100" cy="207000"/>
          </a:xfrm>
        </p:grpSpPr>
        <p:sp>
          <p:nvSpPr>
            <p:cNvPr id="146" name="Google Shape;146;p28"/>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8"/>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8"/>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9" name="Google Shape;149;p28"/>
          <p:cNvSpPr txBox="1"/>
          <p:nvPr>
            <p:ph type="ctrTitle"/>
          </p:nvPr>
        </p:nvSpPr>
        <p:spPr>
          <a:xfrm>
            <a:off x="671258" y="1321067"/>
            <a:ext cx="7801500" cy="23067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0" name="Google Shape;150;p28"/>
          <p:cNvSpPr txBox="1"/>
          <p:nvPr>
            <p:ph idx="1" type="subTitle"/>
          </p:nvPr>
        </p:nvSpPr>
        <p:spPr>
          <a:xfrm>
            <a:off x="671250" y="4233168"/>
            <a:ext cx="7801500" cy="10569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51" name="Google Shape;151;p28"/>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2" name="Shape 152"/>
        <p:cNvGrpSpPr/>
        <p:nvPr/>
      </p:nvGrpSpPr>
      <p:grpSpPr>
        <a:xfrm>
          <a:off x="0" y="0"/>
          <a:ext cx="0" cy="0"/>
          <a:chOff x="0" y="0"/>
          <a:chExt cx="0" cy="0"/>
        </a:xfrm>
      </p:grpSpPr>
      <p:sp>
        <p:nvSpPr>
          <p:cNvPr id="153" name="Google Shape;153;p29"/>
          <p:cNvSpPr txBox="1"/>
          <p:nvPr>
            <p:ph type="title"/>
          </p:nvPr>
        </p:nvSpPr>
        <p:spPr>
          <a:xfrm>
            <a:off x="671250" y="2855000"/>
            <a:ext cx="7852200" cy="11481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4" name="Google Shape;154;p29"/>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5" name="Shape 155"/>
        <p:cNvGrpSpPr/>
        <p:nvPr/>
      </p:nvGrpSpPr>
      <p:grpSpPr>
        <a:xfrm>
          <a:off x="0" y="0"/>
          <a:ext cx="0" cy="0"/>
          <a:chOff x="0" y="0"/>
          <a:chExt cx="0" cy="0"/>
        </a:xfrm>
      </p:grpSpPr>
      <p:sp>
        <p:nvSpPr>
          <p:cNvPr id="156" name="Google Shape;156;p30"/>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57" name="Google Shape;157;p30"/>
          <p:cNvSpPr txBox="1"/>
          <p:nvPr>
            <p:ph idx="1" type="body"/>
          </p:nvPr>
        </p:nvSpPr>
        <p:spPr>
          <a:xfrm>
            <a:off x="311700" y="1536633"/>
            <a:ext cx="8520600" cy="4555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58" name="Google Shape;158;p30"/>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59" name="Shape 159"/>
        <p:cNvGrpSpPr/>
        <p:nvPr/>
      </p:nvGrpSpPr>
      <p:grpSpPr>
        <a:xfrm>
          <a:off x="0" y="0"/>
          <a:ext cx="0" cy="0"/>
          <a:chOff x="0" y="0"/>
          <a:chExt cx="0" cy="0"/>
        </a:xfrm>
      </p:grpSpPr>
      <p:sp>
        <p:nvSpPr>
          <p:cNvPr id="160" name="Google Shape;160;p31"/>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61" name="Google Shape;161;p31"/>
          <p:cNvSpPr txBox="1"/>
          <p:nvPr>
            <p:ph idx="1" type="body"/>
          </p:nvPr>
        </p:nvSpPr>
        <p:spPr>
          <a:xfrm>
            <a:off x="3117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62" name="Google Shape;162;p31"/>
          <p:cNvSpPr txBox="1"/>
          <p:nvPr>
            <p:ph idx="2" type="body"/>
          </p:nvPr>
        </p:nvSpPr>
        <p:spPr>
          <a:xfrm>
            <a:off x="48324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63" name="Google Shape;163;p31"/>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4" name="Shape 164"/>
        <p:cNvGrpSpPr/>
        <p:nvPr/>
      </p:nvGrpSpPr>
      <p:grpSpPr>
        <a:xfrm>
          <a:off x="0" y="0"/>
          <a:ext cx="0" cy="0"/>
          <a:chOff x="0" y="0"/>
          <a:chExt cx="0" cy="0"/>
        </a:xfrm>
      </p:grpSpPr>
      <p:sp>
        <p:nvSpPr>
          <p:cNvPr id="165" name="Google Shape;165;p32"/>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66" name="Google Shape;166;p32"/>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67" name="Shape 167"/>
        <p:cNvGrpSpPr/>
        <p:nvPr/>
      </p:nvGrpSpPr>
      <p:grpSpPr>
        <a:xfrm>
          <a:off x="0" y="0"/>
          <a:ext cx="0" cy="0"/>
          <a:chOff x="0" y="0"/>
          <a:chExt cx="0" cy="0"/>
        </a:xfrm>
      </p:grpSpPr>
      <p:sp>
        <p:nvSpPr>
          <p:cNvPr id="168" name="Google Shape;168;p33"/>
          <p:cNvSpPr txBox="1"/>
          <p:nvPr>
            <p:ph type="title"/>
          </p:nvPr>
        </p:nvSpPr>
        <p:spPr>
          <a:xfrm>
            <a:off x="311700" y="740800"/>
            <a:ext cx="2808000" cy="1007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69" name="Google Shape;169;p33"/>
          <p:cNvSpPr txBox="1"/>
          <p:nvPr>
            <p:ph idx="1" type="body"/>
          </p:nvPr>
        </p:nvSpPr>
        <p:spPr>
          <a:xfrm>
            <a:off x="311700" y="1852800"/>
            <a:ext cx="2808000" cy="42393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70" name="Google Shape;170;p33"/>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171" name="Shape 171"/>
        <p:cNvGrpSpPr/>
        <p:nvPr/>
      </p:nvGrpSpPr>
      <p:grpSpPr>
        <a:xfrm>
          <a:off x="0" y="0"/>
          <a:ext cx="0" cy="0"/>
          <a:chOff x="0" y="0"/>
          <a:chExt cx="0" cy="0"/>
        </a:xfrm>
      </p:grpSpPr>
      <p:sp>
        <p:nvSpPr>
          <p:cNvPr id="172" name="Google Shape;172;p34"/>
          <p:cNvSpPr txBox="1"/>
          <p:nvPr>
            <p:ph type="title"/>
          </p:nvPr>
        </p:nvSpPr>
        <p:spPr>
          <a:xfrm>
            <a:off x="490250" y="701800"/>
            <a:ext cx="6227100" cy="54543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73" name="Google Shape;173;p34"/>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74" name="Shape 174"/>
        <p:cNvGrpSpPr/>
        <p:nvPr/>
      </p:nvGrpSpPr>
      <p:grpSpPr>
        <a:xfrm>
          <a:off x="0" y="0"/>
          <a:ext cx="0" cy="0"/>
          <a:chOff x="0" y="0"/>
          <a:chExt cx="0" cy="0"/>
        </a:xfrm>
      </p:grpSpPr>
      <p:sp>
        <p:nvSpPr>
          <p:cNvPr id="175" name="Google Shape;175;p35"/>
          <p:cNvSpPr/>
          <p:nvPr/>
        </p:nvSpPr>
        <p:spPr>
          <a:xfrm>
            <a:off x="4572000" y="0"/>
            <a:ext cx="4572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6" name="Google Shape;176;p35"/>
          <p:cNvCxnSpPr/>
          <p:nvPr/>
        </p:nvCxnSpPr>
        <p:spPr>
          <a:xfrm>
            <a:off x="5029675" y="5994000"/>
            <a:ext cx="468300" cy="0"/>
          </a:xfrm>
          <a:prstGeom prst="straightConnector1">
            <a:avLst/>
          </a:prstGeom>
          <a:noFill/>
          <a:ln cap="flat" cmpd="sng" w="19050">
            <a:solidFill>
              <a:schemeClr val="lt1"/>
            </a:solidFill>
            <a:prstDash val="solid"/>
            <a:round/>
            <a:headEnd len="sm" w="sm" type="none"/>
            <a:tailEnd len="sm" w="sm" type="none"/>
          </a:ln>
        </p:spPr>
      </p:cxnSp>
      <p:sp>
        <p:nvSpPr>
          <p:cNvPr id="177" name="Google Shape;177;p35"/>
          <p:cNvSpPr txBox="1"/>
          <p:nvPr>
            <p:ph type="title"/>
          </p:nvPr>
        </p:nvSpPr>
        <p:spPr>
          <a:xfrm>
            <a:off x="265500" y="1441867"/>
            <a:ext cx="4045200" cy="228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78" name="Google Shape;178;p35"/>
          <p:cNvSpPr txBox="1"/>
          <p:nvPr>
            <p:ph idx="1" type="subTitle"/>
          </p:nvPr>
        </p:nvSpPr>
        <p:spPr>
          <a:xfrm>
            <a:off x="265500" y="3793601"/>
            <a:ext cx="4045200" cy="17940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179" name="Google Shape;179;p35"/>
          <p:cNvSpPr txBox="1"/>
          <p:nvPr>
            <p:ph idx="2" type="body"/>
          </p:nvPr>
        </p:nvSpPr>
        <p:spPr>
          <a:xfrm>
            <a:off x="4939500" y="965600"/>
            <a:ext cx="3837000" cy="49269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180" name="Google Shape;180;p35"/>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81" name="Shape 181"/>
        <p:cNvGrpSpPr/>
        <p:nvPr/>
      </p:nvGrpSpPr>
      <p:grpSpPr>
        <a:xfrm>
          <a:off x="0" y="0"/>
          <a:ext cx="0" cy="0"/>
          <a:chOff x="0" y="0"/>
          <a:chExt cx="0" cy="0"/>
        </a:xfrm>
      </p:grpSpPr>
      <p:sp>
        <p:nvSpPr>
          <p:cNvPr id="182" name="Google Shape;182;p36"/>
          <p:cNvSpPr txBox="1"/>
          <p:nvPr>
            <p:ph idx="1" type="body"/>
          </p:nvPr>
        </p:nvSpPr>
        <p:spPr>
          <a:xfrm>
            <a:off x="311700" y="5640767"/>
            <a:ext cx="5998800" cy="8067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183" name="Google Shape;183;p36"/>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84" name="Shape 184"/>
        <p:cNvGrpSpPr/>
        <p:nvPr/>
      </p:nvGrpSpPr>
      <p:grpSpPr>
        <a:xfrm>
          <a:off x="0" y="0"/>
          <a:ext cx="0" cy="0"/>
          <a:chOff x="0" y="0"/>
          <a:chExt cx="0" cy="0"/>
        </a:xfrm>
      </p:grpSpPr>
      <p:sp>
        <p:nvSpPr>
          <p:cNvPr id="185" name="Google Shape;185;p37"/>
          <p:cNvSpPr txBox="1"/>
          <p:nvPr>
            <p:ph hasCustomPrompt="1" type="title"/>
          </p:nvPr>
        </p:nvSpPr>
        <p:spPr>
          <a:xfrm>
            <a:off x="311700" y="1673700"/>
            <a:ext cx="8520600" cy="25209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86" name="Google Shape;186;p37"/>
          <p:cNvSpPr txBox="1"/>
          <p:nvPr>
            <p:ph idx="1" type="body"/>
          </p:nvPr>
        </p:nvSpPr>
        <p:spPr>
          <a:xfrm>
            <a:off x="311700" y="4304567"/>
            <a:ext cx="8520600" cy="17343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87" name="Google Shape;187;p37"/>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8" name="Shape 188"/>
        <p:cNvGrpSpPr/>
        <p:nvPr/>
      </p:nvGrpSpPr>
      <p:grpSpPr>
        <a:xfrm>
          <a:off x="0" y="0"/>
          <a:ext cx="0" cy="0"/>
          <a:chOff x="0" y="0"/>
          <a:chExt cx="0" cy="0"/>
        </a:xfrm>
      </p:grpSpPr>
      <p:sp>
        <p:nvSpPr>
          <p:cNvPr id="189" name="Google Shape;189;p38"/>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2" type="body"/>
          </p:nvPr>
        </p:nvSpPr>
        <p:spPr>
          <a:xfrm>
            <a:off x="48324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740800"/>
            <a:ext cx="2808000" cy="1007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852800"/>
            <a:ext cx="2808000" cy="4239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Google Shape;35;p7"/>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701800"/>
            <a:ext cx="6227100" cy="54543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59940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441867"/>
            <a:ext cx="4045200" cy="2280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3793601"/>
            <a:ext cx="4045200" cy="17940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965600"/>
            <a:ext cx="3837000" cy="4926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4.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theme" Target="../theme/theme1.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0" Type="http://schemas.openxmlformats.org/officeDocument/2006/relationships/slideLayout" Target="../slideLayouts/slideLayout34.xml"/><Relationship Id="rId12"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6241346"/>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1" name="Shape 61"/>
        <p:cNvGrpSpPr/>
        <p:nvPr/>
      </p:nvGrpSpPr>
      <p:grpSpPr>
        <a:xfrm>
          <a:off x="0" y="0"/>
          <a:ext cx="0" cy="0"/>
          <a:chOff x="0" y="0"/>
          <a:chExt cx="0" cy="0"/>
        </a:xfrm>
      </p:grpSpPr>
      <p:sp>
        <p:nvSpPr>
          <p:cNvPr id="62" name="Google Shape;62;p14"/>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63" name="Google Shape;63;p14"/>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4" name="Google Shape;64;p14"/>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5" name="Google Shape;65;p14"/>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6" name="Google Shape;66;p14"/>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140" name="Shape 140"/>
        <p:cNvGrpSpPr/>
        <p:nvPr/>
      </p:nvGrpSpPr>
      <p:grpSpPr>
        <a:xfrm>
          <a:off x="0" y="0"/>
          <a:ext cx="0" cy="0"/>
          <a:chOff x="0" y="0"/>
          <a:chExt cx="0" cy="0"/>
        </a:xfrm>
      </p:grpSpPr>
      <p:sp>
        <p:nvSpPr>
          <p:cNvPr id="141" name="Google Shape;141;p27"/>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142" name="Google Shape;142;p27"/>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143" name="Google Shape;143;p27"/>
          <p:cNvSpPr txBox="1"/>
          <p:nvPr>
            <p:ph idx="12" type="sldNum"/>
          </p:nvPr>
        </p:nvSpPr>
        <p:spPr>
          <a:xfrm>
            <a:off x="8490250" y="6241346"/>
            <a:ext cx="548700" cy="5247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2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6.xml"/><Relationship Id="rId3" Type="http://schemas.openxmlformats.org/officeDocument/2006/relationships/image" Target="../media/image1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7.xml"/><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2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2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7.xml"/><Relationship Id="rId3" Type="http://schemas.openxmlformats.org/officeDocument/2006/relationships/image" Target="../media/image17.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image" Target="../media/image3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 Id="rId3" Type="http://schemas.openxmlformats.org/officeDocument/2006/relationships/image" Target="../media/image2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0.xml"/><Relationship Id="rId3" Type="http://schemas.openxmlformats.org/officeDocument/2006/relationships/image" Target="../media/image4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4.jpg"/><Relationship Id="rId4" Type="http://schemas.openxmlformats.org/officeDocument/2006/relationships/image" Target="../media/image5.jpg"/><Relationship Id="rId5" Type="http://schemas.openxmlformats.org/officeDocument/2006/relationships/image" Target="../media/image25.jpg"/><Relationship Id="rId6" Type="http://schemas.openxmlformats.org/officeDocument/2006/relationships/image" Target="../media/image4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29.g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hyperlink" Target="http://www.youtube.com/watch?v=cdWOWKby0ws" TargetMode="External"/><Relationship Id="rId4" Type="http://schemas.openxmlformats.org/officeDocument/2006/relationships/image" Target="../media/image2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hyperlink" Target="http://www.youtube.com/watch?v=yfFbaTc8LOU" TargetMode="External"/><Relationship Id="rId4" Type="http://schemas.openxmlformats.org/officeDocument/2006/relationships/image" Target="../media/image3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image" Target="../media/image34.jpg"/><Relationship Id="rId4" Type="http://schemas.openxmlformats.org/officeDocument/2006/relationships/image" Target="../media/image31.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2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6.jpg"/><Relationship Id="rId4" Type="http://schemas.openxmlformats.org/officeDocument/2006/relationships/image" Target="../media/image10.jpg"/><Relationship Id="rId5" Type="http://schemas.openxmlformats.org/officeDocument/2006/relationships/image" Target="../media/image3.jpg"/><Relationship Id="rId6" Type="http://schemas.openxmlformats.org/officeDocument/2006/relationships/image" Target="../media/image2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37.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 Id="rId3" Type="http://schemas.openxmlformats.org/officeDocument/2006/relationships/image" Target="../media/image28.jpg"/><Relationship Id="rId4" Type="http://schemas.openxmlformats.org/officeDocument/2006/relationships/image" Target="../media/image37.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 Id="rId3" Type="http://schemas.openxmlformats.org/officeDocument/2006/relationships/image" Target="../media/image38.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 Id="rId3" Type="http://schemas.openxmlformats.org/officeDocument/2006/relationships/image" Target="../media/image40.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39.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7.xml"/><Relationship Id="rId3" Type="http://schemas.openxmlformats.org/officeDocument/2006/relationships/image" Target="../media/image1.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2.jpg"/><Relationship Id="rId4" Type="http://schemas.openxmlformats.org/officeDocument/2006/relationships/image" Target="../media/image9.jpg"/><Relationship Id="rId5"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39"/>
          <p:cNvPicPr preferRelativeResize="0"/>
          <p:nvPr/>
        </p:nvPicPr>
        <p:blipFill>
          <a:blip r:embed="rId3">
            <a:alphaModFix/>
          </a:blip>
          <a:stretch>
            <a:fillRect/>
          </a:stretch>
        </p:blipFill>
        <p:spPr>
          <a:xfrm>
            <a:off x="0" y="0"/>
            <a:ext cx="9143987" cy="6858002"/>
          </a:xfrm>
          <a:prstGeom prst="rect">
            <a:avLst/>
          </a:prstGeom>
          <a:noFill/>
          <a:ln>
            <a:noFill/>
          </a:ln>
        </p:spPr>
      </p:pic>
      <p:sp>
        <p:nvSpPr>
          <p:cNvPr id="195" name="Google Shape;195;p39"/>
          <p:cNvSpPr txBox="1"/>
          <p:nvPr/>
        </p:nvSpPr>
        <p:spPr>
          <a:xfrm>
            <a:off x="4554825" y="0"/>
            <a:ext cx="4589100" cy="122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Today you need</a:t>
            </a:r>
            <a:endParaRPr sz="4800">
              <a:solidFill>
                <a:srgbClr val="CACACA"/>
              </a:solidFill>
              <a:latin typeface="Average"/>
              <a:ea typeface="Average"/>
              <a:cs typeface="Average"/>
              <a:sym typeface="Average"/>
            </a:endParaRPr>
          </a:p>
        </p:txBody>
      </p:sp>
      <p:sp>
        <p:nvSpPr>
          <p:cNvPr id="196" name="Google Shape;196;p39"/>
          <p:cNvSpPr txBox="1"/>
          <p:nvPr/>
        </p:nvSpPr>
        <p:spPr>
          <a:xfrm>
            <a:off x="493375" y="2640550"/>
            <a:ext cx="35952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latin typeface="Average"/>
                <a:ea typeface="Average"/>
                <a:cs typeface="Average"/>
                <a:sym typeface="Average"/>
              </a:rPr>
              <a:t>portrait photos</a:t>
            </a:r>
            <a:endParaRPr b="1" sz="3000">
              <a:latin typeface="Average"/>
              <a:ea typeface="Average"/>
              <a:cs typeface="Average"/>
              <a:sym typeface="Average"/>
            </a:endParaRPr>
          </a:p>
        </p:txBody>
      </p:sp>
      <p:sp>
        <p:nvSpPr>
          <p:cNvPr id="197" name="Google Shape;197;p39"/>
          <p:cNvSpPr txBox="1"/>
          <p:nvPr/>
        </p:nvSpPr>
        <p:spPr>
          <a:xfrm>
            <a:off x="4796450" y="2640550"/>
            <a:ext cx="19194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Average"/>
                <a:ea typeface="Average"/>
                <a:cs typeface="Average"/>
                <a:sym typeface="Average"/>
              </a:rPr>
              <a:t>pencils</a:t>
            </a:r>
            <a:endParaRPr b="1" sz="3000">
              <a:solidFill>
                <a:srgbClr val="CACACA"/>
              </a:solidFill>
              <a:latin typeface="Average"/>
              <a:ea typeface="Average"/>
              <a:cs typeface="Average"/>
              <a:sym typeface="Average"/>
            </a:endParaRPr>
          </a:p>
        </p:txBody>
      </p:sp>
      <p:sp>
        <p:nvSpPr>
          <p:cNvPr id="198" name="Google Shape;198;p39"/>
          <p:cNvSpPr txBox="1"/>
          <p:nvPr/>
        </p:nvSpPr>
        <p:spPr>
          <a:xfrm>
            <a:off x="5155800" y="5474200"/>
            <a:ext cx="14355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Average"/>
                <a:ea typeface="Average"/>
                <a:cs typeface="Average"/>
                <a:sym typeface="Average"/>
              </a:rPr>
              <a:t>erasers</a:t>
            </a:r>
            <a:endParaRPr b="1" sz="3000">
              <a:solidFill>
                <a:srgbClr val="CACACA"/>
              </a:solidFill>
              <a:latin typeface="Average"/>
              <a:ea typeface="Average"/>
              <a:cs typeface="Average"/>
              <a:sym typeface="Average"/>
            </a:endParaRPr>
          </a:p>
        </p:txBody>
      </p:sp>
      <p:sp>
        <p:nvSpPr>
          <p:cNvPr id="199" name="Google Shape;199;p39"/>
          <p:cNvSpPr txBox="1"/>
          <p:nvPr/>
        </p:nvSpPr>
        <p:spPr>
          <a:xfrm>
            <a:off x="4233725" y="3728950"/>
            <a:ext cx="4858500" cy="19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3600">
                <a:solidFill>
                  <a:srgbClr val="00FF00"/>
                </a:solidFill>
                <a:latin typeface="Oswald"/>
                <a:ea typeface="Oswald"/>
                <a:cs typeface="Oswald"/>
                <a:sym typeface="Oswald"/>
              </a:rPr>
              <a:t>One chair per table only! </a:t>
            </a:r>
            <a:r>
              <a:rPr lang="en" sz="7200">
                <a:solidFill>
                  <a:srgbClr val="00FF00"/>
                </a:solidFill>
                <a:latin typeface="Oswald"/>
                <a:ea typeface="Oswald"/>
                <a:cs typeface="Oswald"/>
                <a:sym typeface="Oswald"/>
              </a:rPr>
              <a:t>📵</a:t>
            </a:r>
            <a:endParaRPr sz="7200">
              <a:solidFill>
                <a:srgbClr val="00FF00"/>
              </a:solidFill>
              <a:latin typeface="Oswald"/>
              <a:ea typeface="Oswald"/>
              <a:cs typeface="Oswald"/>
              <a:sym typeface="Oswald"/>
            </a:endParaRPr>
          </a:p>
        </p:txBody>
      </p:sp>
      <p:sp>
        <p:nvSpPr>
          <p:cNvPr id="200" name="Google Shape;200;p39"/>
          <p:cNvSpPr txBox="1"/>
          <p:nvPr/>
        </p:nvSpPr>
        <p:spPr>
          <a:xfrm>
            <a:off x="493375" y="4796075"/>
            <a:ext cx="35952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latin typeface="Average"/>
                <a:ea typeface="Average"/>
                <a:cs typeface="Average"/>
                <a:sym typeface="Average"/>
              </a:rPr>
              <a:t>Folder with good copy paper</a:t>
            </a:r>
            <a:endParaRPr b="1" sz="3000">
              <a:latin typeface="Average"/>
              <a:ea typeface="Average"/>
              <a:cs typeface="Average"/>
              <a:sym typeface="Averag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48"/>
          <p:cNvSpPr txBox="1"/>
          <p:nvPr/>
        </p:nvSpPr>
        <p:spPr>
          <a:xfrm>
            <a:off x="0" y="0"/>
            <a:ext cx="9144000" cy="187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600">
                <a:solidFill>
                  <a:srgbClr val="FFFFFF"/>
                </a:solidFill>
                <a:latin typeface="Oswald"/>
                <a:ea typeface="Oswald"/>
                <a:cs typeface="Oswald"/>
                <a:sym typeface="Oswald"/>
              </a:rPr>
              <a:t>Work in progress</a:t>
            </a:r>
            <a:endParaRPr sz="9600">
              <a:solidFill>
                <a:srgbClr val="FFFFFF"/>
              </a:solidFill>
              <a:latin typeface="Oswald"/>
              <a:ea typeface="Oswald"/>
              <a:cs typeface="Oswald"/>
              <a:sym typeface="Oswald"/>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 </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t/>
            </a:r>
            <a:endParaRPr sz="1500">
              <a:solidFill>
                <a:srgbClr val="AAAAAA"/>
              </a:solidFill>
              <a:latin typeface="Average"/>
              <a:ea typeface="Average"/>
              <a:cs typeface="Average"/>
              <a:sym typeface="Average"/>
            </a:endParaRPr>
          </a:p>
        </p:txBody>
      </p:sp>
      <p:sp>
        <p:nvSpPr>
          <p:cNvPr descr="Translations" id="265" name="Google Shape;265;p48"/>
          <p:cNvSpPr txBox="1"/>
          <p:nvPr/>
        </p:nvSpPr>
        <p:spPr>
          <a:xfrm>
            <a:off x="0" y="1872900"/>
            <a:ext cx="4572000" cy="498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AAAAAA"/>
                </a:solidFill>
                <a:latin typeface="Average"/>
                <a:ea typeface="Average"/>
                <a:cs typeface="Average"/>
                <a:sym typeface="Average"/>
              </a:rPr>
              <a:t>በሂደት ላይ ያለ ስራ</a:t>
            </a:r>
            <a:endParaRPr sz="2600">
              <a:solidFill>
                <a:srgbClr val="AAAAAA"/>
              </a:solidFill>
              <a:latin typeface="Average"/>
              <a:ea typeface="Average"/>
              <a:cs typeface="Average"/>
              <a:sym typeface="Average"/>
            </a:endParaRPr>
          </a:p>
          <a:p>
            <a:pPr indent="0" lvl="0" marL="0" rtl="1" algn="ctr">
              <a:spcBef>
                <a:spcPts val="0"/>
              </a:spcBef>
              <a:spcAft>
                <a:spcPts val="0"/>
              </a:spcAft>
              <a:buNone/>
            </a:pPr>
            <a:r>
              <a:rPr lang="en" sz="2600">
                <a:solidFill>
                  <a:srgbClr val="AAAAAA"/>
                </a:solidFill>
                <a:latin typeface="Average"/>
                <a:ea typeface="Average"/>
                <a:cs typeface="Average"/>
                <a:sym typeface="Average"/>
              </a:rPr>
              <a:t>العمل قيد التقدم</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Treball en curs</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正在进行中</a:t>
            </a:r>
            <a:endParaRPr sz="2600">
              <a:solidFill>
                <a:srgbClr val="AAAAAA"/>
              </a:solidFill>
              <a:latin typeface="Average"/>
              <a:ea typeface="Average"/>
              <a:cs typeface="Average"/>
              <a:sym typeface="Average"/>
            </a:endParaRPr>
          </a:p>
          <a:p>
            <a:pPr indent="0" lvl="0" marL="0" rtl="1" algn="ctr">
              <a:spcBef>
                <a:spcPts val="0"/>
              </a:spcBef>
              <a:spcAft>
                <a:spcPts val="0"/>
              </a:spcAft>
              <a:buNone/>
            </a:pPr>
            <a:r>
              <a:rPr lang="en" sz="2600">
                <a:solidFill>
                  <a:srgbClr val="AAAAAA"/>
                </a:solidFill>
                <a:latin typeface="Average"/>
                <a:ea typeface="Average"/>
                <a:cs typeface="Average"/>
                <a:sym typeface="Average"/>
              </a:rPr>
              <a:t>کار در حال انجام است</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कार्य प्रगति पर है</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進行中</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진행 중인 작업</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Kar berdewam e</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Trabalho em andamento</a:t>
            </a:r>
            <a:endParaRPr sz="6000">
              <a:solidFill>
                <a:srgbClr val="CACACA"/>
              </a:solidFill>
              <a:latin typeface="Average"/>
              <a:ea typeface="Average"/>
              <a:cs typeface="Average"/>
              <a:sym typeface="Average"/>
            </a:endParaRPr>
          </a:p>
        </p:txBody>
      </p:sp>
      <p:sp>
        <p:nvSpPr>
          <p:cNvPr descr="Translations" id="266" name="Google Shape;266;p48"/>
          <p:cNvSpPr txBox="1"/>
          <p:nvPr/>
        </p:nvSpPr>
        <p:spPr>
          <a:xfrm>
            <a:off x="4572000" y="1872900"/>
            <a:ext cx="4572000" cy="498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AAAAAA"/>
                </a:solidFill>
                <a:latin typeface="Average"/>
                <a:ea typeface="Average"/>
                <a:cs typeface="Average"/>
                <a:sym typeface="Average"/>
              </a:rPr>
              <a:t>ਕੰਮ ਚੱਲ ਰਿਹਾ ਹੈ</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Работа в процессе</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Shaqada ayaa socota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Trabajo en progreso</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Kazi inaendelea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Kasalukuyang ginagawa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Çalışma devam ediyor</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Робота в процесі</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Công việc đang tiến hành</a:t>
            </a:r>
            <a:endParaRPr sz="6000">
              <a:solidFill>
                <a:srgbClr val="CACACA"/>
              </a:solidFill>
              <a:latin typeface="Average"/>
              <a:ea typeface="Average"/>
              <a:cs typeface="Average"/>
              <a:sym typeface="Averag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descr="Title" id="271" name="Google Shape;271;p49"/>
          <p:cNvSpPr txBox="1"/>
          <p:nvPr/>
        </p:nvSpPr>
        <p:spPr>
          <a:xfrm>
            <a:off x="0" y="0"/>
            <a:ext cx="9144000" cy="184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00FF00"/>
                </a:solidFill>
                <a:latin typeface="Oswald"/>
                <a:ea typeface="Oswald"/>
                <a:cs typeface="Oswald"/>
                <a:sym typeface="Oswald"/>
              </a:rPr>
              <a:t>EVERYONE </a:t>
            </a:r>
            <a:r>
              <a:rPr lang="en" sz="4800">
                <a:solidFill>
                  <a:srgbClr val="FFFFFF"/>
                </a:solidFill>
                <a:latin typeface="Oswald"/>
                <a:ea typeface="Oswald"/>
                <a:cs typeface="Oswald"/>
                <a:sym typeface="Oswald"/>
              </a:rPr>
              <a:t>should be working on their good copy today</a:t>
            </a:r>
            <a:endParaRPr sz="1500">
              <a:solidFill>
                <a:srgbClr val="AAAAAA"/>
              </a:solidFill>
              <a:latin typeface="Average"/>
              <a:ea typeface="Average"/>
              <a:cs typeface="Average"/>
              <a:sym typeface="Average"/>
            </a:endParaRPr>
          </a:p>
        </p:txBody>
      </p:sp>
      <p:sp>
        <p:nvSpPr>
          <p:cNvPr descr="Translations" id="272" name="Google Shape;272;p49"/>
          <p:cNvSpPr txBox="1"/>
          <p:nvPr/>
        </p:nvSpPr>
        <p:spPr>
          <a:xfrm>
            <a:off x="0" y="1842300"/>
            <a:ext cx="9144000" cy="501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AAAAAA"/>
                </a:solidFill>
                <a:latin typeface="Average"/>
                <a:ea typeface="Average"/>
                <a:cs typeface="Average"/>
                <a:sym typeface="Average"/>
              </a:rPr>
              <a:t>ዛሬ ሁሉም ሰው ጥሩ ቅጂውን እየሰራ መሆን አለበት።</a:t>
            </a:r>
            <a:endParaRPr sz="1600">
              <a:solidFill>
                <a:srgbClr val="AAAAAA"/>
              </a:solidFill>
              <a:latin typeface="Average"/>
              <a:ea typeface="Average"/>
              <a:cs typeface="Average"/>
              <a:sym typeface="Average"/>
            </a:endParaRPr>
          </a:p>
          <a:p>
            <a:pPr indent="0" lvl="0" marL="0" rtl="1" algn="ctr">
              <a:spcBef>
                <a:spcPts val="0"/>
              </a:spcBef>
              <a:spcAft>
                <a:spcPts val="0"/>
              </a:spcAft>
              <a:buNone/>
            </a:pPr>
            <a:r>
              <a:rPr lang="en" sz="1600">
                <a:solidFill>
                  <a:srgbClr val="AAAAAA"/>
                </a:solidFill>
                <a:latin typeface="Average"/>
                <a:ea typeface="Average"/>
                <a:cs typeface="Average"/>
                <a:sym typeface="Average"/>
              </a:rPr>
              <a:t>يجب على الجميع العمل على نسختهم الجيدة اليوم</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TOTS haurien d'estar treballant en la seva bona còpia avui</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今天每个人都应该努力做好自己的文案</a:t>
            </a:r>
            <a:endParaRPr sz="1600">
              <a:solidFill>
                <a:srgbClr val="AAAAAA"/>
              </a:solidFill>
              <a:latin typeface="Average"/>
              <a:ea typeface="Average"/>
              <a:cs typeface="Average"/>
              <a:sym typeface="Average"/>
            </a:endParaRPr>
          </a:p>
          <a:p>
            <a:pPr indent="0" lvl="0" marL="0" rtl="1" algn="ctr">
              <a:spcBef>
                <a:spcPts val="0"/>
              </a:spcBef>
              <a:spcAft>
                <a:spcPts val="0"/>
              </a:spcAft>
              <a:buNone/>
            </a:pPr>
            <a:r>
              <a:rPr lang="en" sz="1600">
                <a:solidFill>
                  <a:srgbClr val="AAAAAA"/>
                </a:solidFill>
                <a:latin typeface="Average"/>
                <a:ea typeface="Average"/>
                <a:cs typeface="Average"/>
                <a:sym typeface="Average"/>
              </a:rPr>
              <a:t>امروز همه باید روی نسخه خوب خود کار کنند</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आज हर किसी को अपनी अच्छी कॉपी पर काम करना चाहिए</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誰もが今日、良いコピーを作成する必要があります</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오늘은 모두가 좋은 사본을 작업해야 합니다.</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Divê her kes îro li ser kopiya xwe ya baş bixebite</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TODOS deveriam estar trabalhando em sua boa cópia hoje</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ਅੱਜ ਹਰ ਕਿਸੇ ਨੂੰ ਆਪਣੀ ਚੰਗੀ ਕਾਪੀ 'ਤੇ ਕੰਮ ਕਰਨਾ ਚਾਹੀਦਾ ਹੈ</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Сегодня ВСЕМ следует работать над своим хорошим текстом.</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Qof kastaa waa inuu ka shaqeeyaa nuqulkiisa wanaagsan maanta</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TODOS deberían estar trabajando en su buena copia hoy</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KILA mtu anapaswa kufanyia kazi nakala yake nzuri leo</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LAHAT ay dapat na gumagawa ng kanilang magandang kopya ngayon</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HERKES bugün iyi kopyaları üzerinde çalışmalı</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Сьогодні КОЖЕН має попрацювати над своїм гарним примірником</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MỌI NGƯỜI nên làm việc trên bản sao tốt của họ ngày hôm nay</a:t>
            </a:r>
            <a:endParaRPr sz="2600">
              <a:solidFill>
                <a:srgbClr val="CACACA"/>
              </a:solidFill>
              <a:latin typeface="Average"/>
              <a:ea typeface="Average"/>
              <a:cs typeface="Average"/>
              <a:sym typeface="Averag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id="277" name="Google Shape;277;p50"/>
          <p:cNvPicPr preferRelativeResize="0"/>
          <p:nvPr/>
        </p:nvPicPr>
        <p:blipFill>
          <a:blip r:embed="rId3">
            <a:alphaModFix/>
          </a:blip>
          <a:stretch>
            <a:fillRect/>
          </a:stretch>
        </p:blipFill>
        <p:spPr>
          <a:xfrm>
            <a:off x="339725" y="0"/>
            <a:ext cx="8464550" cy="6350000"/>
          </a:xfrm>
          <a:prstGeom prst="rect">
            <a:avLst/>
          </a:prstGeom>
          <a:noFill/>
          <a:ln>
            <a:noFill/>
          </a:ln>
        </p:spPr>
      </p:pic>
      <p:sp>
        <p:nvSpPr>
          <p:cNvPr id="278" name="Google Shape;278;p50"/>
          <p:cNvSpPr txBox="1"/>
          <p:nvPr/>
        </p:nvSpPr>
        <p:spPr>
          <a:xfrm>
            <a:off x="0" y="6350000"/>
            <a:ext cx="9144000" cy="50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Chloe Willett</a:t>
            </a:r>
            <a:r>
              <a:rPr lang="en" sz="3000">
                <a:solidFill>
                  <a:srgbClr val="888888"/>
                </a:solidFill>
                <a:latin typeface="Oswald"/>
                <a:ea typeface="Oswald"/>
                <a:cs typeface="Oswald"/>
                <a:sym typeface="Oswald"/>
              </a:rPr>
              <a:t> at Sackville High, Wednesday, September 17th</a:t>
            </a:r>
            <a:endParaRPr sz="3000">
              <a:solidFill>
                <a:srgbClr val="888888"/>
              </a:solidFill>
              <a:latin typeface="Oswald"/>
              <a:ea typeface="Oswald"/>
              <a:cs typeface="Oswald"/>
              <a:sym typeface="Oswa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51"/>
          <p:cNvSpPr txBox="1"/>
          <p:nvPr/>
        </p:nvSpPr>
        <p:spPr>
          <a:xfrm>
            <a:off x="0" y="0"/>
            <a:ext cx="4572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Work-in-progress photos taken so far</a:t>
            </a:r>
            <a:endParaRPr sz="3000">
              <a:solidFill>
                <a:srgbClr val="FFFFFF"/>
              </a:solidFill>
              <a:latin typeface="Oswald"/>
              <a:ea typeface="Oswald"/>
              <a:cs typeface="Oswald"/>
              <a:sym typeface="Oswald"/>
            </a:endParaRPr>
          </a:p>
          <a:p>
            <a:pPr indent="0" lvl="0" marL="0" rtl="0" algn="ctr">
              <a:spcBef>
                <a:spcPts val="0"/>
              </a:spcBef>
              <a:spcAft>
                <a:spcPts val="0"/>
              </a:spcAft>
              <a:buNone/>
            </a:pPr>
            <a:r>
              <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rPr lang="en" sz="1800">
                <a:solidFill>
                  <a:srgbClr val="888888"/>
                </a:solidFill>
                <a:latin typeface="Average"/>
                <a:ea typeface="Average"/>
                <a:cs typeface="Average"/>
                <a:sym typeface="Average"/>
              </a:rPr>
              <a:t>Photos and goals for Drapak's section 7</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rPr lang="en" sz="1800">
                <a:solidFill>
                  <a:srgbClr val="888888"/>
                </a:solidFill>
                <a:latin typeface="Average"/>
                <a:ea typeface="Average"/>
                <a:cs typeface="Average"/>
                <a:sym typeface="Average"/>
              </a:rPr>
              <a:t>صور من العمل الجاري تم التقاطها حتى الآن</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rPr lang="en" sz="1800">
                <a:solidFill>
                  <a:srgbClr val="888888"/>
                </a:solidFill>
                <a:latin typeface="Average"/>
                <a:ea typeface="Average"/>
                <a:cs typeface="Average"/>
                <a:sym typeface="Average"/>
              </a:rPr>
              <a:t>迄今为止拍摄的正在进行中的照片</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rPr lang="en" sz="1800">
                <a:solidFill>
                  <a:srgbClr val="888888"/>
                </a:solidFill>
                <a:latin typeface="Average"/>
                <a:ea typeface="Average"/>
                <a:cs typeface="Average"/>
                <a:sym typeface="Average"/>
              </a:rPr>
              <a:t>عکس های در دست اقدام که تاکنون گرفته شده است</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rPr lang="en" sz="1800">
                <a:solidFill>
                  <a:srgbClr val="888888"/>
                </a:solidFill>
                <a:latin typeface="Average"/>
                <a:ea typeface="Average"/>
                <a:cs typeface="Average"/>
                <a:sym typeface="Average"/>
              </a:rPr>
              <a:t>अब तक ली गई कार्य-प्रगति की तस्वीरें</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rPr lang="en" sz="1800">
                <a:solidFill>
                  <a:srgbClr val="888888"/>
                </a:solidFill>
                <a:latin typeface="Average"/>
                <a:ea typeface="Average"/>
                <a:cs typeface="Average"/>
                <a:sym typeface="Average"/>
              </a:rPr>
              <a:t>현재까지 촬영된 작업 진행 사진</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rPr lang="en" sz="1800">
                <a:solidFill>
                  <a:srgbClr val="888888"/>
                </a:solidFill>
                <a:latin typeface="Average"/>
                <a:ea typeface="Average"/>
                <a:cs typeface="Average"/>
                <a:sym typeface="Average"/>
              </a:rPr>
              <a:t>Фотографии в процессе работы, сделанные на данный момент</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rPr lang="en" sz="1800">
                <a:solidFill>
                  <a:srgbClr val="888888"/>
                </a:solidFill>
                <a:latin typeface="Average"/>
                <a:ea typeface="Average"/>
                <a:cs typeface="Average"/>
                <a:sym typeface="Average"/>
              </a:rPr>
              <a:t>До сада снимљене фотографије у току</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rPr lang="en" sz="1800">
                <a:solidFill>
                  <a:srgbClr val="888888"/>
                </a:solidFill>
                <a:latin typeface="Average"/>
                <a:ea typeface="Average"/>
                <a:cs typeface="Average"/>
                <a:sym typeface="Average"/>
              </a:rPr>
              <a:t>Fotos del trabajo en progreso tomadas hasta ahora.</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rPr lang="en" sz="1800">
                <a:solidFill>
                  <a:srgbClr val="888888"/>
                </a:solidFill>
                <a:latin typeface="Average"/>
                <a:ea typeface="Average"/>
                <a:cs typeface="Average"/>
                <a:sym typeface="Average"/>
              </a:rPr>
              <a:t>Mga larawang ginagawa sa ngayon</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rPr lang="en" sz="1800">
                <a:solidFill>
                  <a:srgbClr val="888888"/>
                </a:solidFill>
                <a:latin typeface="Average"/>
                <a:ea typeface="Average"/>
                <a:cs typeface="Average"/>
                <a:sym typeface="Average"/>
              </a:rPr>
              <a:t>На даний момент зроблено незавершені фотографії</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rPr lang="en" sz="1800">
                <a:solidFill>
                  <a:srgbClr val="888888"/>
                </a:solidFill>
                <a:latin typeface="Average"/>
                <a:ea typeface="Average"/>
                <a:cs typeface="Average"/>
                <a:sym typeface="Average"/>
              </a:rPr>
              <a:t>Hình ảnh đang thực hiện được chụp cho đến nay</a:t>
            </a:r>
            <a:endParaRPr sz="1800">
              <a:solidFill>
                <a:srgbClr val="888888"/>
              </a:solidFill>
              <a:latin typeface="Average"/>
              <a:ea typeface="Average"/>
              <a:cs typeface="Average"/>
              <a:sym typeface="Average"/>
            </a:endParaRPr>
          </a:p>
        </p:txBody>
      </p:sp>
      <p:sp>
        <p:nvSpPr>
          <p:cNvPr id="284" name="Google Shape;284;p51"/>
          <p:cNvSpPr txBox="1"/>
          <p:nvPr/>
        </p:nvSpPr>
        <p:spPr>
          <a:xfrm>
            <a:off x="4572000" y="0"/>
            <a:ext cx="4572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DDDDDD"/>
                </a:solidFill>
                <a:latin typeface="Average"/>
                <a:ea typeface="Average"/>
                <a:cs typeface="Average"/>
                <a:sym typeface="Average"/>
              </a:rPr>
              <a:t>Emma Baker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Jathniel Batugal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Wesley Baur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Zy Beals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Kieran Bourke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Henry Bretzler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Vince Clark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Emily Diaczenko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Isaak Donahue-LeDrew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Huda Elkord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Ava Galbraith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Hebziba Gebretatios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Nikhil Gopaldu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Colton Henneberry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Dom Hyslop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Jenine Jalghom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Samson Kebede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Matt Leclair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Julia Locke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Arthur Moulton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Jack Clark Munroe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George Nickerson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Aida Pocklington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Melody Rance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Adele Ritchie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Keona Ross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Oliver Rutherford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Sana Salih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Lena Scott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Max Sulewski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Isabelle Tummers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Viktor Yadvizhyn     📷</a:t>
            </a:r>
            <a:endParaRPr>
              <a:solidFill>
                <a:srgbClr val="DDDDDD"/>
              </a:solidFill>
              <a:latin typeface="Average"/>
              <a:ea typeface="Average"/>
              <a:cs typeface="Average"/>
              <a:sym typeface="Averag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92" name="Shape 292"/>
        <p:cNvGrpSpPr/>
        <p:nvPr/>
      </p:nvGrpSpPr>
      <p:grpSpPr>
        <a:xfrm>
          <a:off x="0" y="0"/>
          <a:ext cx="0" cy="0"/>
          <a:chOff x="0" y="0"/>
          <a:chExt cx="0" cy="0"/>
        </a:xfrm>
      </p:grpSpPr>
      <p:sp>
        <p:nvSpPr>
          <p:cNvPr id="293" name="Google Shape;293;p53"/>
          <p:cNvSpPr txBox="1"/>
          <p:nvPr/>
        </p:nvSpPr>
        <p:spPr>
          <a:xfrm>
            <a:off x="0" y="0"/>
            <a:ext cx="4113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200">
                <a:solidFill>
                  <a:srgbClr val="FFFFFF"/>
                </a:solidFill>
                <a:latin typeface="Oswald"/>
                <a:ea typeface="Oswald"/>
                <a:cs typeface="Oswald"/>
                <a:sym typeface="Oswald"/>
              </a:rPr>
              <a:t>✨📷🌟</a:t>
            </a:r>
            <a:endParaRPr sz="7200">
              <a:solidFill>
                <a:srgbClr val="FFFFFF"/>
              </a:solidFill>
              <a:latin typeface="Oswald"/>
              <a:ea typeface="Oswald"/>
              <a:cs typeface="Oswald"/>
              <a:sym typeface="Oswald"/>
            </a:endParaRPr>
          </a:p>
          <a:p>
            <a:pPr indent="0" lvl="0" marL="0" rtl="0" algn="ctr">
              <a:spcBef>
                <a:spcPts val="0"/>
              </a:spcBef>
              <a:spcAft>
                <a:spcPts val="0"/>
              </a:spcAft>
              <a:buNone/>
            </a:pPr>
            <a:r>
              <a:t/>
            </a:r>
            <a:endParaRPr sz="4600">
              <a:solidFill>
                <a:srgbClr val="FFFFFF"/>
              </a:solidFill>
              <a:latin typeface="Oswald"/>
              <a:ea typeface="Oswald"/>
              <a:cs typeface="Oswald"/>
              <a:sym typeface="Oswald"/>
            </a:endParaRPr>
          </a:p>
          <a:p>
            <a:pPr indent="0" lvl="0" marL="0" rtl="0" algn="ctr">
              <a:spcBef>
                <a:spcPts val="0"/>
              </a:spcBef>
              <a:spcAft>
                <a:spcPts val="0"/>
              </a:spcAft>
              <a:buNone/>
            </a:pPr>
            <a:r>
              <a:rPr lang="en" sz="4600">
                <a:solidFill>
                  <a:srgbClr val="FFFFFF"/>
                </a:solidFill>
                <a:latin typeface="Oswald"/>
                <a:ea typeface="Oswald"/>
                <a:cs typeface="Oswald"/>
                <a:sym typeface="Oswald"/>
              </a:rPr>
              <a:t>Take photographs of your portrait at the </a:t>
            </a:r>
            <a:r>
              <a:rPr lang="en" sz="4600">
                <a:solidFill>
                  <a:srgbClr val="00FF00"/>
                </a:solidFill>
                <a:latin typeface="Oswald"/>
                <a:ea typeface="Oswald"/>
                <a:cs typeface="Oswald"/>
                <a:sym typeface="Oswald"/>
              </a:rPr>
              <a:t>end of each day</a:t>
            </a:r>
            <a:r>
              <a:rPr lang="en" sz="4600">
                <a:solidFill>
                  <a:srgbClr val="FFFFFF"/>
                </a:solidFill>
                <a:latin typeface="Oswald"/>
                <a:ea typeface="Oswald"/>
                <a:cs typeface="Oswald"/>
                <a:sym typeface="Oswald"/>
              </a:rPr>
              <a:t>, even if it is a private one</a:t>
            </a:r>
            <a:endParaRPr sz="4400">
              <a:solidFill>
                <a:srgbClr val="FFFFFF"/>
              </a:solidFill>
              <a:latin typeface="Oswald"/>
              <a:ea typeface="Oswald"/>
              <a:cs typeface="Oswald"/>
              <a:sym typeface="Oswald"/>
            </a:endParaRPr>
          </a:p>
        </p:txBody>
      </p:sp>
      <p:sp>
        <p:nvSpPr>
          <p:cNvPr descr="Translations" id="294" name="Google Shape;294;p53"/>
          <p:cNvSpPr txBox="1"/>
          <p:nvPr/>
        </p:nvSpPr>
        <p:spPr>
          <a:xfrm>
            <a:off x="4113000" y="50"/>
            <a:ext cx="5031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በክፍል መጨረሻ ላይ የቁም ምስልዎን ያንሱ፣ ለእርስዎ ብቻም ቢሆን።</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التقط صورة لصورتك الشخصية في نهاية الفصل الدراسي، حتى لو كانت لنفسك فقط.</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Fes una foto del teu retrat al final de la classe, fins i tot només per a tu.</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在课程结束时拍一张你的肖像照，哪怕只为你一个人。</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از پرتره خود در پایان کلاس عکس بگیرید، حتی فقط برای شما.</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कक्षा के अंत में अपने चित्र की एक तस्वीर लें, भले ही सिर्फ अपने लिए ही क्यों न 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クラスの最後に、自分だけのためにでも、自分のポートレート写真を撮ってください。</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수업이 끝나면 당신만을 위한 사진도 찍어보세요.</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Di dawiya polê de wêneyek portreya xwe bikişînin, tewra tenê ji bo we.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Tire uma foto do seu retrato no final da aula, mesmo que seja só para você.</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ਕਲਾਸ ਦੇ ਅੰਤ ਵਿੱਚ ਆਪਣੇ ਪੋਰਟਰੇਟ ਦੀ ਇੱਕ ਫੋਟੋ ਲਓ, ਇੱਥੋਂ ਤੱਕ ਕਿ ਸਿਰਫ਼ ਤੁਹਾਡੇ ਲਈ।</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Сфотографируйте свой портрет в конце занятия, пусть даже только для себя.</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Sawir ka qaad sawirkaaga dhamaadka fasalka, xitaa adiga kaliya.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Toma una foto de tu retrato al final de la clase, aunque sea sólo para ti.</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Piga picha ya picha yako mwishoni mwa darasa, hata kwa ajili yako tu.</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Kumuha ng larawan ng iyong portrait sa pagtatapos ng klase, kahit na para lang sa iyo.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Dersin sonunda, sadece kendinize ait olsa bile, portrenizin bir fotoğrafını çekin.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Сфотографуйте свій портрет в кінці уроку, навіть для вас.</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Chụp ảnh chân dung của bạn vào cuối buổi học, dù chỉ là ảnh riêng của bạn.</a:t>
            </a:r>
            <a:endParaRPr sz="1200">
              <a:solidFill>
                <a:srgbClr val="AAAAAA"/>
              </a:solidFill>
              <a:latin typeface="Average"/>
              <a:ea typeface="Average"/>
              <a:cs typeface="Average"/>
              <a:sym typeface="Average"/>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descr="Translations" id="299" name="Google Shape;299;p54"/>
          <p:cNvSpPr txBox="1"/>
          <p:nvPr/>
        </p:nvSpPr>
        <p:spPr>
          <a:xfrm>
            <a:off x="4572000" y="0"/>
            <a:ext cx="457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50">
                <a:solidFill>
                  <a:srgbClr val="AAAAAA"/>
                </a:solidFill>
                <a:latin typeface="Average"/>
                <a:ea typeface="Average"/>
                <a:cs typeface="Average"/>
                <a:sym typeface="Average"/>
              </a:rPr>
              <a:t>የስራዎን ፎቶ እንዲያነሳ አስተማሪዎን ይጠይቁ</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اطلب من معلمك أن يلتقط صورة لعملك</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Demana al teu professor que faci una foto del teu treball</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让你的老师给你的作品拍照</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از معلم خود بخواهید از کار شما عکس بگیرد</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अपने शिक्षक से अपने काम की तस्वीर लेने के लिए कहें</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先生にあなたの作品の写真を撮ってもらいましょう</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선생님께 당신의 작품 사진을 찍어달라고 부탁하세요</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Ji mamosteyê xwe bipirsin ku wêneyek xebata we bigire</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Peça ao seu professor para tirar uma foto do seu trabalho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ਆਪਣੇ ਅਧਿਆਪਕ ਨੂੰ ਆਪਣੇ ਕੰਮ ਦੀ ਫੋਟੋ ਲੈਣ ਲਈ ਕਹੋ</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Попросите учителя сфотографировать вашу работу.</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Weydii macalinkaaga inuu sawir ka qaado shaqadaada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Pídele a tu profesor que tome una foto de tu trabajo.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Mwambie mwalimu wako apige picha ya kazi yako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Hilingin sa iyong guro na kumuha ng larawan ng iyong gawa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Öğretmeninizden çalışmanızın fotoğrafını çekmesini isteyin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Попросіть вчителя сфотографувати вашу роботу</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Yêu cầu giáo viên chụp ảnh bài làm của bạn</a:t>
            </a:r>
            <a:endParaRPr sz="1550">
              <a:solidFill>
                <a:srgbClr val="AAAAAA"/>
              </a:solidFill>
              <a:latin typeface="Average"/>
              <a:ea typeface="Average"/>
              <a:cs typeface="Average"/>
              <a:sym typeface="Average"/>
            </a:endParaRPr>
          </a:p>
        </p:txBody>
      </p:sp>
      <p:pic>
        <p:nvPicPr>
          <p:cNvPr id="300" name="Google Shape;300;p54"/>
          <p:cNvPicPr preferRelativeResize="0"/>
          <p:nvPr/>
        </p:nvPicPr>
        <p:blipFill>
          <a:blip r:embed="rId3">
            <a:alphaModFix/>
          </a:blip>
          <a:stretch>
            <a:fillRect/>
          </a:stretch>
        </p:blipFill>
        <p:spPr>
          <a:xfrm>
            <a:off x="199113" y="1292999"/>
            <a:ext cx="4173769" cy="5565000"/>
          </a:xfrm>
          <a:prstGeom prst="rect">
            <a:avLst/>
          </a:prstGeom>
          <a:noFill/>
          <a:ln>
            <a:noFill/>
          </a:ln>
        </p:spPr>
      </p:pic>
      <p:sp>
        <p:nvSpPr>
          <p:cNvPr id="301" name="Google Shape;301;p54"/>
          <p:cNvSpPr txBox="1"/>
          <p:nvPr/>
        </p:nvSpPr>
        <p:spPr>
          <a:xfrm>
            <a:off x="0" y="0"/>
            <a:ext cx="4572000" cy="129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Ask your teacher to take a photo of your work</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05" name="Shape 305"/>
        <p:cNvGrpSpPr/>
        <p:nvPr/>
      </p:nvGrpSpPr>
      <p:grpSpPr>
        <a:xfrm>
          <a:off x="0" y="0"/>
          <a:ext cx="0" cy="0"/>
          <a:chOff x="0" y="0"/>
          <a:chExt cx="0" cy="0"/>
        </a:xfrm>
      </p:grpSpPr>
      <p:pic>
        <p:nvPicPr>
          <p:cNvPr id="306" name="Google Shape;306;p55"/>
          <p:cNvPicPr preferRelativeResize="0"/>
          <p:nvPr/>
        </p:nvPicPr>
        <p:blipFill>
          <a:blip r:embed="rId3">
            <a:alphaModFix/>
          </a:blip>
          <a:stretch>
            <a:fillRect/>
          </a:stretch>
        </p:blipFill>
        <p:spPr>
          <a:xfrm>
            <a:off x="6260222" y="703150"/>
            <a:ext cx="2777540" cy="6040901"/>
          </a:xfrm>
          <a:prstGeom prst="rect">
            <a:avLst/>
          </a:prstGeom>
          <a:noFill/>
          <a:ln cap="flat" cmpd="sng" w="9525">
            <a:solidFill>
              <a:srgbClr val="FFFFFF"/>
            </a:solidFill>
            <a:prstDash val="solid"/>
            <a:round/>
            <a:headEnd len="sm" w="sm" type="none"/>
            <a:tailEnd len="sm" w="sm" type="none"/>
          </a:ln>
        </p:spPr>
      </p:pic>
      <p:sp>
        <p:nvSpPr>
          <p:cNvPr descr="All text" id="307" name="Google Shape;307;p55"/>
          <p:cNvSpPr txBox="1"/>
          <p:nvPr/>
        </p:nvSpPr>
        <p:spPr>
          <a:xfrm>
            <a:off x="0" y="0"/>
            <a:ext cx="9144000" cy="70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Uploading a photo to your gallery</a:t>
            </a:r>
            <a:endParaRPr sz="3000">
              <a:solidFill>
                <a:srgbClr val="FFFFFF"/>
              </a:solidFill>
              <a:latin typeface="Oswald"/>
              <a:ea typeface="Oswald"/>
              <a:cs typeface="Oswald"/>
              <a:sym typeface="Oswald"/>
            </a:endParaRPr>
          </a:p>
        </p:txBody>
      </p:sp>
      <p:grpSp>
        <p:nvGrpSpPr>
          <p:cNvPr id="308" name="Google Shape;308;p55"/>
          <p:cNvGrpSpPr/>
          <p:nvPr/>
        </p:nvGrpSpPr>
        <p:grpSpPr>
          <a:xfrm>
            <a:off x="106237" y="703150"/>
            <a:ext cx="2790925" cy="6035564"/>
            <a:chOff x="258638" y="703150"/>
            <a:chExt cx="2790925" cy="6035564"/>
          </a:xfrm>
        </p:grpSpPr>
        <p:pic>
          <p:nvPicPr>
            <p:cNvPr id="309" name="Google Shape;309;p55"/>
            <p:cNvPicPr preferRelativeResize="0"/>
            <p:nvPr/>
          </p:nvPicPr>
          <p:blipFill>
            <a:blip r:embed="rId4">
              <a:alphaModFix/>
            </a:blip>
            <a:stretch>
              <a:fillRect/>
            </a:stretch>
          </p:blipFill>
          <p:spPr>
            <a:xfrm>
              <a:off x="258637" y="703150"/>
              <a:ext cx="2790925" cy="6035564"/>
            </a:xfrm>
            <a:prstGeom prst="rect">
              <a:avLst/>
            </a:prstGeom>
            <a:noFill/>
            <a:ln cap="flat" cmpd="sng" w="9525">
              <a:solidFill>
                <a:srgbClr val="FFFFFF"/>
              </a:solidFill>
              <a:prstDash val="solid"/>
              <a:round/>
              <a:headEnd len="sm" w="sm" type="none"/>
              <a:tailEnd len="sm" w="sm" type="none"/>
            </a:ln>
          </p:spPr>
        </p:pic>
        <p:sp>
          <p:nvSpPr>
            <p:cNvPr id="310" name="Google Shape;310;p55"/>
            <p:cNvSpPr/>
            <p:nvPr/>
          </p:nvSpPr>
          <p:spPr>
            <a:xfrm>
              <a:off x="495483" y="3955263"/>
              <a:ext cx="1141800" cy="5742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grpSp>
      <p:grpSp>
        <p:nvGrpSpPr>
          <p:cNvPr id="311" name="Google Shape;311;p55"/>
          <p:cNvGrpSpPr/>
          <p:nvPr/>
        </p:nvGrpSpPr>
        <p:grpSpPr>
          <a:xfrm>
            <a:off x="3189925" y="703150"/>
            <a:ext cx="2777525" cy="6035563"/>
            <a:chOff x="3189925" y="703150"/>
            <a:chExt cx="2777525" cy="6035563"/>
          </a:xfrm>
        </p:grpSpPr>
        <p:pic>
          <p:nvPicPr>
            <p:cNvPr id="312" name="Google Shape;312;p55"/>
            <p:cNvPicPr preferRelativeResize="0"/>
            <p:nvPr/>
          </p:nvPicPr>
          <p:blipFill>
            <a:blip r:embed="rId5">
              <a:alphaModFix/>
            </a:blip>
            <a:stretch>
              <a:fillRect/>
            </a:stretch>
          </p:blipFill>
          <p:spPr>
            <a:xfrm>
              <a:off x="3189925" y="703150"/>
              <a:ext cx="2777525" cy="6035563"/>
            </a:xfrm>
            <a:prstGeom prst="rect">
              <a:avLst/>
            </a:prstGeom>
            <a:noFill/>
            <a:ln cap="flat" cmpd="sng" w="9525">
              <a:solidFill>
                <a:srgbClr val="FFFFFF"/>
              </a:solidFill>
              <a:prstDash val="solid"/>
              <a:round/>
              <a:headEnd len="sm" w="sm" type="none"/>
              <a:tailEnd len="sm" w="sm" type="none"/>
            </a:ln>
          </p:spPr>
        </p:pic>
        <p:sp>
          <p:nvSpPr>
            <p:cNvPr id="313" name="Google Shape;313;p55"/>
            <p:cNvSpPr/>
            <p:nvPr/>
          </p:nvSpPr>
          <p:spPr>
            <a:xfrm>
              <a:off x="3505934" y="3925238"/>
              <a:ext cx="1141800" cy="5742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grpSp>
      <p:cxnSp>
        <p:nvCxnSpPr>
          <p:cNvPr id="314" name="Google Shape;314;p55"/>
          <p:cNvCxnSpPr/>
          <p:nvPr/>
        </p:nvCxnSpPr>
        <p:spPr>
          <a:xfrm flipH="1" rot="10800000">
            <a:off x="2900725" y="3720931"/>
            <a:ext cx="289200" cy="13200"/>
          </a:xfrm>
          <a:prstGeom prst="straightConnector1">
            <a:avLst/>
          </a:prstGeom>
          <a:noFill/>
          <a:ln cap="flat" cmpd="sng" w="28575">
            <a:solidFill>
              <a:srgbClr val="FF0000"/>
            </a:solidFill>
            <a:prstDash val="solid"/>
            <a:round/>
            <a:headEnd len="med" w="med" type="none"/>
            <a:tailEnd len="med" w="med" type="triangle"/>
          </a:ln>
        </p:spPr>
      </p:cxnSp>
      <p:cxnSp>
        <p:nvCxnSpPr>
          <p:cNvPr id="315" name="Google Shape;315;p55"/>
          <p:cNvCxnSpPr/>
          <p:nvPr/>
        </p:nvCxnSpPr>
        <p:spPr>
          <a:xfrm flipH="1" rot="10800000">
            <a:off x="5967450" y="3714344"/>
            <a:ext cx="289200" cy="13200"/>
          </a:xfrm>
          <a:prstGeom prst="straightConnector1">
            <a:avLst/>
          </a:prstGeom>
          <a:noFill/>
          <a:ln cap="flat" cmpd="sng" w="28575">
            <a:solidFill>
              <a:srgbClr val="FF0000"/>
            </a:solidFill>
            <a:prstDash val="solid"/>
            <a:round/>
            <a:headEnd len="med" w="med" type="none"/>
            <a:tailEnd len="med" w="med" type="triangl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57"/>
          <p:cNvSpPr txBox="1"/>
          <p:nvPr/>
        </p:nvSpPr>
        <p:spPr>
          <a:xfrm>
            <a:off x="6400800" y="6400800"/>
            <a:ext cx="2743200" cy="457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800">
                <a:solidFill>
                  <a:srgbClr val="FFFFFF"/>
                </a:solidFill>
                <a:latin typeface="Oswald"/>
                <a:ea typeface="Oswald"/>
                <a:cs typeface="Oswald"/>
                <a:sym typeface="Oswald"/>
              </a:rPr>
              <a:t>Torrell McCalla</a:t>
            </a:r>
            <a:endParaRPr sz="1800">
              <a:solidFill>
                <a:srgbClr val="B7B7B7"/>
              </a:solidFill>
              <a:latin typeface="Oswald"/>
              <a:ea typeface="Oswald"/>
              <a:cs typeface="Oswald"/>
              <a:sym typeface="Oswald"/>
            </a:endParaRPr>
          </a:p>
        </p:txBody>
      </p:sp>
      <p:sp>
        <p:nvSpPr>
          <p:cNvPr descr="Translations" id="325" name="Google Shape;325;p57"/>
          <p:cNvSpPr txBox="1"/>
          <p:nvPr/>
        </p:nvSpPr>
        <p:spPr>
          <a:xfrm>
            <a:off x="0" y="0"/>
            <a:ext cx="54837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450">
                <a:solidFill>
                  <a:srgbClr val="AAAAAA"/>
                </a:solidFill>
                <a:latin typeface="Average"/>
                <a:ea typeface="Average"/>
                <a:cs typeface="Average"/>
                <a:sym typeface="Average"/>
              </a:rPr>
              <a:t>ሻካራ ቅጂ እየሰሩ ከሆነ ዛሬ በፍጥነት ወደ ጥሩ ቅጂዎ ይሂዱ</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إذا كنت تقوم بنسخة أولية، فانتقل بسرعة إلى نسختك الجيدة اليوم</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Si estàveu fent una còpia aproximada, aneu ràpidament a la vostra bona còpia avui</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如果您正在做草稿，今天请快速转到您的好稿</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اگر یک نسخه تقریبی انجام می‌دادید، امروز به سرعت به سراغ نسخه خوب خود بروید</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यदि आप एक रफ कॉपी बना रहे थे, तो आज ही अपनी अच्छी कॉपी पर काम शुरू करें।</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下書きをしていた場合は、今日すぐに良いコピーに移りましょう</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초안을 작성 중이시라면 오늘 바로 정식 사본으로 넘어가세요.</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Ger we kopiyek hişk dikir, îro zû berbi kopiyek xweya baş ve biçin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Se você estava fazendo um rascunho, passe rapidamente para sua cópia boa hoje</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ਜੇ ਤੁਸੀਂ ਇੱਕ ਮੋਟਾ ਕਾਪੀ ਕਰ ਰਹੇ ਸੀ, ਤਾਂ ਅੱਜ ਹੀ ਆਪਣੀ ਚੰਗੀ ਕਾਪੀ 'ਤੇ ਜਾਓ</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Если вы делали черновой вариант, скорее приступайте к чистому варианту сегодня.</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Haddii aad samaynaysay nuqul qallafsan, dhaqso ugu dhaqaaq nuqulkaaga wanaagsan maanta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Si estaba haciendo un borrador, pase rápidamente a su copia buena hoy.</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Ikiwa ulikuwa unafanya nakala mbaya, nenda haraka kwenye nakala yako nzuri leo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Kung gumagawa ka ng magaspang na kopya, lumipat kaagad sa iyong magandang kopya ngayon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Eğer taslak bir kopya hazırlıyorsanız, bugün hemen iyi kopyanıza geçin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Якщо ви робили чорнову копію, швидко перейдіть до хорошої копії сьогодні</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Nếu bạn đang làm bản sao thô, hãy nhanh chóng chuyển sang bản sao tốt của bạn ngay hôm nay</a:t>
            </a:r>
            <a:endParaRPr sz="1450">
              <a:solidFill>
                <a:srgbClr val="B7B7B7"/>
              </a:solidFill>
              <a:latin typeface="Average"/>
              <a:ea typeface="Average"/>
              <a:cs typeface="Average"/>
              <a:sym typeface="Average"/>
            </a:endParaRPr>
          </a:p>
        </p:txBody>
      </p:sp>
      <p:pic>
        <p:nvPicPr>
          <p:cNvPr id="326" name="Google Shape;326;p57"/>
          <p:cNvPicPr preferRelativeResize="0"/>
          <p:nvPr/>
        </p:nvPicPr>
        <p:blipFill>
          <a:blip r:embed="rId3">
            <a:alphaModFix/>
          </a:blip>
          <a:stretch>
            <a:fillRect/>
          </a:stretch>
        </p:blipFill>
        <p:spPr>
          <a:xfrm>
            <a:off x="5483700" y="2034150"/>
            <a:ext cx="3660175" cy="2789725"/>
          </a:xfrm>
          <a:prstGeom prst="rect">
            <a:avLst/>
          </a:prstGeom>
          <a:noFill/>
          <a:ln>
            <a:noFill/>
          </a:ln>
        </p:spPr>
      </p:pic>
      <p:sp>
        <p:nvSpPr>
          <p:cNvPr id="327" name="Google Shape;327;p57"/>
          <p:cNvSpPr txBox="1"/>
          <p:nvPr/>
        </p:nvSpPr>
        <p:spPr>
          <a:xfrm>
            <a:off x="5483700" y="0"/>
            <a:ext cx="3660300" cy="203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FFFFFF"/>
                </a:solidFill>
                <a:latin typeface="Oswald"/>
                <a:ea typeface="Oswald"/>
                <a:cs typeface="Oswald"/>
                <a:sym typeface="Oswald"/>
              </a:rPr>
              <a:t>If you were doing a </a:t>
            </a:r>
            <a:r>
              <a:rPr lang="en" sz="2600">
                <a:solidFill>
                  <a:srgbClr val="FF0000"/>
                </a:solidFill>
                <a:latin typeface="Oswald"/>
                <a:ea typeface="Oswald"/>
                <a:cs typeface="Oswald"/>
                <a:sym typeface="Oswald"/>
              </a:rPr>
              <a:t>rough copy</a:t>
            </a:r>
            <a:r>
              <a:rPr lang="en" sz="2600">
                <a:solidFill>
                  <a:srgbClr val="FFFFFF"/>
                </a:solidFill>
                <a:latin typeface="Oswald"/>
                <a:ea typeface="Oswald"/>
                <a:cs typeface="Oswald"/>
                <a:sym typeface="Oswald"/>
              </a:rPr>
              <a:t>, move quickly to your </a:t>
            </a:r>
            <a:r>
              <a:rPr lang="en" sz="2600">
                <a:solidFill>
                  <a:srgbClr val="00FF00"/>
                </a:solidFill>
                <a:latin typeface="Oswald"/>
                <a:ea typeface="Oswald"/>
                <a:cs typeface="Oswald"/>
                <a:sym typeface="Oswald"/>
              </a:rPr>
              <a:t>good copy</a:t>
            </a:r>
            <a:r>
              <a:rPr lang="en" sz="2600">
                <a:solidFill>
                  <a:srgbClr val="FFFFFF"/>
                </a:solidFill>
                <a:latin typeface="Oswald"/>
                <a:ea typeface="Oswald"/>
                <a:cs typeface="Oswald"/>
                <a:sym typeface="Oswald"/>
              </a:rPr>
              <a:t> today</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descr="Translations" id="205" name="Google Shape;205;p40"/>
          <p:cNvSpPr txBox="1"/>
          <p:nvPr/>
        </p:nvSpPr>
        <p:spPr>
          <a:xfrm>
            <a:off x="3668700" y="0"/>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50">
                <a:solidFill>
                  <a:srgbClr val="AAAAAA"/>
                </a:solidFill>
                <a:latin typeface="Average"/>
                <a:ea typeface="Average"/>
                <a:cs typeface="Average"/>
                <a:sym typeface="Average"/>
              </a:rPr>
              <a:t>ትላንትና ፎቶ ካላገኙ የዛሬውን ግብ አስረከቡ።</a:t>
            </a:r>
            <a:endParaRPr sz="1650">
              <a:solidFill>
                <a:srgbClr val="AAAAAA"/>
              </a:solidFill>
              <a:latin typeface="Average"/>
              <a:ea typeface="Average"/>
              <a:cs typeface="Average"/>
              <a:sym typeface="Average"/>
            </a:endParaRPr>
          </a:p>
          <a:p>
            <a:pPr indent="0" lvl="0" marL="0" rtl="1" algn="r">
              <a:spcBef>
                <a:spcPts val="0"/>
              </a:spcBef>
              <a:spcAft>
                <a:spcPts val="0"/>
              </a:spcAft>
              <a:buNone/>
            </a:pPr>
            <a:r>
              <a:rPr lang="en" sz="1650">
                <a:solidFill>
                  <a:srgbClr val="AAAAAA"/>
                </a:solidFill>
                <a:latin typeface="Average"/>
                <a:ea typeface="Average"/>
                <a:cs typeface="Average"/>
                <a:sym typeface="Average"/>
              </a:rPr>
              <a:t>إذا لم تحصل على صورة بالأمس، قم بتسليم هدف اليوم.</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Si ahir no us vau fer cap foto, entrega l'objectiu d'avui.</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如果你昨天没有拍照，就交出今天的目标。</a:t>
            </a:r>
            <a:endParaRPr sz="1650">
              <a:solidFill>
                <a:srgbClr val="AAAAAA"/>
              </a:solidFill>
              <a:latin typeface="Average"/>
              <a:ea typeface="Average"/>
              <a:cs typeface="Average"/>
              <a:sym typeface="Average"/>
            </a:endParaRPr>
          </a:p>
          <a:p>
            <a:pPr indent="0" lvl="0" marL="0" rtl="1" algn="r">
              <a:spcBef>
                <a:spcPts val="0"/>
              </a:spcBef>
              <a:spcAft>
                <a:spcPts val="0"/>
              </a:spcAft>
              <a:buNone/>
            </a:pPr>
            <a:r>
              <a:rPr lang="en" sz="1650">
                <a:solidFill>
                  <a:srgbClr val="AAAAAA"/>
                </a:solidFill>
                <a:latin typeface="Average"/>
                <a:ea typeface="Average"/>
                <a:cs typeface="Average"/>
                <a:sym typeface="Average"/>
              </a:rPr>
              <a:t>اگر دیروز عکسی نگرفتید، هدف امروز را تحویل بگیرید..</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यदि आपको कल कोई फोटो नहीं मिली, तो आज का लक्ष्य जमा करें..</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昨日写真を撮れなかった方は、今日の目標を提出してください。</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어제 사진을 찍지 못했다면, 오늘의 목표를 제출하세요.</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Ger we duh wêneyek negirtibe, destê xwe bidin armanca îro..</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Se você não conseguiu tirar uma foto ontem, entregue a meta de hoje.</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ਜੇਕਰ ਤੁਹਾਨੂੰ ਕੱਲ੍ਹ ਫੋਟੋ ਨਹੀਂ ਮਿਲੀ, ਤਾਂ ਅੱਜ ਦੇ ਟੀਚੇ ਵਿੱਚ ਹੱਥ ਪਾਓ..</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Если вы не сделали фотографию вчера, сдайте сегодняшнюю цель.</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Haddi aanad helin sawir shalayto, gacanta geli yoolka maanta</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Si no conseguiste una foto ayer, entrega el objetivo de hoy.</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Ikiwa hukupata picha jana, weka lengo la leo..</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Kung hindi ka nakakuha ng larawan kahapon, ibigay ang layunin ngayon..</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Dün fotoğraf çekemediyseniz, bugünün golünü gönderin.</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Якщо ви не отримали фото вчора, вкажіть сьогоднішню ціль.</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Nếu bạn không chụp được ảnh ngày hôm qua, hãy nộp mục tiêu của ngày hôm nay.</a:t>
            </a:r>
            <a:endParaRPr sz="1650">
              <a:solidFill>
                <a:srgbClr val="CACACA"/>
              </a:solidFill>
              <a:latin typeface="Average"/>
              <a:ea typeface="Average"/>
              <a:cs typeface="Average"/>
              <a:sym typeface="Average"/>
            </a:endParaRPr>
          </a:p>
        </p:txBody>
      </p:sp>
      <p:grpSp>
        <p:nvGrpSpPr>
          <p:cNvPr id="206" name="Google Shape;206;p40"/>
          <p:cNvGrpSpPr/>
          <p:nvPr/>
        </p:nvGrpSpPr>
        <p:grpSpPr>
          <a:xfrm>
            <a:off x="0" y="0"/>
            <a:ext cx="3668700" cy="6858300"/>
            <a:chOff x="0" y="0"/>
            <a:chExt cx="3668700" cy="6858300"/>
          </a:xfrm>
        </p:grpSpPr>
        <p:sp>
          <p:nvSpPr>
            <p:cNvPr descr="Translations" id="207" name="Google Shape;207;p40"/>
            <p:cNvSpPr txBox="1"/>
            <p:nvPr/>
          </p:nvSpPr>
          <p:spPr>
            <a:xfrm>
              <a:off x="0" y="4022700"/>
              <a:ext cx="3668700" cy="2835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400">
                  <a:solidFill>
                    <a:srgbClr val="FFFFFF"/>
                  </a:solidFill>
                  <a:latin typeface="Oswald"/>
                  <a:ea typeface="Oswald"/>
                  <a:cs typeface="Oswald"/>
                  <a:sym typeface="Oswald"/>
                </a:rPr>
                <a:t>If you </a:t>
              </a:r>
              <a:r>
                <a:rPr lang="en" sz="3400">
                  <a:solidFill>
                    <a:srgbClr val="E06666"/>
                  </a:solidFill>
                  <a:latin typeface="Oswald"/>
                  <a:ea typeface="Oswald"/>
                  <a:cs typeface="Oswald"/>
                  <a:sym typeface="Oswald"/>
                </a:rPr>
                <a:t>did not</a:t>
              </a:r>
              <a:r>
                <a:rPr lang="en" sz="3400">
                  <a:solidFill>
                    <a:srgbClr val="FFFFFF"/>
                  </a:solidFill>
                  <a:latin typeface="Oswald"/>
                  <a:ea typeface="Oswald"/>
                  <a:cs typeface="Oswald"/>
                  <a:sym typeface="Oswald"/>
                </a:rPr>
                <a:t> have a </a:t>
              </a:r>
              <a:r>
                <a:rPr lang="en" sz="3400">
                  <a:solidFill>
                    <a:srgbClr val="00FF00"/>
                  </a:solidFill>
                  <a:latin typeface="Oswald"/>
                  <a:ea typeface="Oswald"/>
                  <a:cs typeface="Oswald"/>
                  <a:sym typeface="Oswald"/>
                </a:rPr>
                <a:t>photo yesterday</a:t>
              </a:r>
              <a:r>
                <a:rPr lang="en" sz="3400">
                  <a:solidFill>
                    <a:srgbClr val="FFFFFF"/>
                  </a:solidFill>
                  <a:latin typeface="Oswald"/>
                  <a:ea typeface="Oswald"/>
                  <a:cs typeface="Oswald"/>
                  <a:sym typeface="Oswald"/>
                </a:rPr>
                <a:t>, open your booklet so I can check the </a:t>
              </a:r>
              <a:r>
                <a:rPr lang="en" sz="3400">
                  <a:solidFill>
                    <a:srgbClr val="00FF00"/>
                  </a:solidFill>
                  <a:latin typeface="Oswald"/>
                  <a:ea typeface="Oswald"/>
                  <a:cs typeface="Oswald"/>
                  <a:sym typeface="Oswald"/>
                </a:rPr>
                <a:t>today’s goal </a:t>
              </a:r>
              <a:r>
                <a:rPr lang="en" sz="3400">
                  <a:solidFill>
                    <a:srgbClr val="FFFFFF"/>
                  </a:solidFill>
                  <a:latin typeface="Oswald"/>
                  <a:ea typeface="Oswald"/>
                  <a:cs typeface="Oswald"/>
                  <a:sym typeface="Oswald"/>
                </a:rPr>
                <a:t>for today.</a:t>
              </a:r>
              <a:endParaRPr sz="3400">
                <a:solidFill>
                  <a:srgbClr val="FFFFFF"/>
                </a:solidFill>
                <a:latin typeface="Oswald"/>
                <a:ea typeface="Oswald"/>
                <a:cs typeface="Oswald"/>
                <a:sym typeface="Oswald"/>
              </a:endParaRPr>
            </a:p>
          </p:txBody>
        </p:sp>
        <p:sp>
          <p:nvSpPr>
            <p:cNvPr id="208" name="Google Shape;208;p40"/>
            <p:cNvSpPr txBox="1"/>
            <p:nvPr/>
          </p:nvSpPr>
          <p:spPr>
            <a:xfrm>
              <a:off x="613050" y="0"/>
              <a:ext cx="2442600" cy="86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400">
                  <a:solidFill>
                    <a:srgbClr val="FFFFFF"/>
                  </a:solidFill>
                  <a:latin typeface="Oswald"/>
                  <a:ea typeface="Oswald"/>
                  <a:cs typeface="Oswald"/>
                  <a:sym typeface="Oswald"/>
                </a:rPr>
                <a:t>📷 or </a:t>
              </a:r>
              <a:endParaRPr sz="5400">
                <a:solidFill>
                  <a:srgbClr val="FFFFFF"/>
                </a:solidFill>
                <a:latin typeface="Oswald"/>
                <a:ea typeface="Oswald"/>
                <a:cs typeface="Oswald"/>
                <a:sym typeface="Oswald"/>
              </a:endParaRPr>
            </a:p>
          </p:txBody>
        </p:sp>
        <p:pic>
          <p:nvPicPr>
            <p:cNvPr id="209" name="Google Shape;209;p40"/>
            <p:cNvPicPr preferRelativeResize="0"/>
            <p:nvPr/>
          </p:nvPicPr>
          <p:blipFill>
            <a:blip r:embed="rId3">
              <a:alphaModFix/>
            </a:blip>
            <a:stretch>
              <a:fillRect/>
            </a:stretch>
          </p:blipFill>
          <p:spPr>
            <a:xfrm>
              <a:off x="613050" y="861700"/>
              <a:ext cx="2442600" cy="3161012"/>
            </a:xfrm>
            <a:prstGeom prst="rect">
              <a:avLst/>
            </a:prstGeom>
            <a:noFill/>
            <a:ln>
              <a:noFill/>
            </a:ln>
          </p:spPr>
        </p:pic>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58"/>
          <p:cNvSpPr txBox="1"/>
          <p:nvPr/>
        </p:nvSpPr>
        <p:spPr>
          <a:xfrm>
            <a:off x="0" y="0"/>
            <a:ext cx="9144000" cy="230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200">
                <a:solidFill>
                  <a:srgbClr val="FFFFFF"/>
                </a:solidFill>
                <a:latin typeface="Oswald"/>
                <a:ea typeface="Oswald"/>
                <a:cs typeface="Oswald"/>
                <a:sym typeface="Oswald"/>
              </a:rPr>
              <a:t>Using a light table</a:t>
            </a:r>
            <a:endParaRPr sz="1500">
              <a:solidFill>
                <a:srgbClr val="AAAAAA"/>
              </a:solidFill>
              <a:latin typeface="Average"/>
              <a:ea typeface="Average"/>
              <a:cs typeface="Average"/>
              <a:sym typeface="Average"/>
            </a:endParaRPr>
          </a:p>
        </p:txBody>
      </p:sp>
      <p:sp>
        <p:nvSpPr>
          <p:cNvPr descr="Translations" id="333" name="Google Shape;333;p58"/>
          <p:cNvSpPr txBox="1"/>
          <p:nvPr/>
        </p:nvSpPr>
        <p:spPr>
          <a:xfrm>
            <a:off x="0" y="2301900"/>
            <a:ext cx="4572000" cy="4097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rgbClr val="AAAAAA"/>
                </a:solidFill>
                <a:latin typeface="Average"/>
                <a:ea typeface="Average"/>
                <a:cs typeface="Average"/>
                <a:sym typeface="Average"/>
              </a:rPr>
              <a:t>የብርሃን ጠረጴዛን በመጠቀም</a:t>
            </a:r>
            <a:endParaRPr sz="2200">
              <a:solidFill>
                <a:srgbClr val="AAAAAA"/>
              </a:solidFill>
              <a:latin typeface="Average"/>
              <a:ea typeface="Average"/>
              <a:cs typeface="Average"/>
              <a:sym typeface="Average"/>
            </a:endParaRPr>
          </a:p>
          <a:p>
            <a:pPr indent="0" lvl="0" marL="0" rtl="1" algn="ctr">
              <a:spcBef>
                <a:spcPts val="0"/>
              </a:spcBef>
              <a:spcAft>
                <a:spcPts val="0"/>
              </a:spcAft>
              <a:buNone/>
            </a:pPr>
            <a:r>
              <a:rPr lang="en" sz="2200">
                <a:solidFill>
                  <a:srgbClr val="AAAAAA"/>
                </a:solidFill>
                <a:latin typeface="Average"/>
                <a:ea typeface="Average"/>
                <a:cs typeface="Average"/>
                <a:sym typeface="Average"/>
              </a:rPr>
              <a:t>استخدام طاولة الضوء</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Utilitzant una taula de llum</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使用光桌</a:t>
            </a:r>
            <a:endParaRPr sz="2200">
              <a:solidFill>
                <a:srgbClr val="AAAAAA"/>
              </a:solidFill>
              <a:latin typeface="Average"/>
              <a:ea typeface="Average"/>
              <a:cs typeface="Average"/>
              <a:sym typeface="Average"/>
            </a:endParaRPr>
          </a:p>
          <a:p>
            <a:pPr indent="0" lvl="0" marL="0" rtl="1" algn="ctr">
              <a:spcBef>
                <a:spcPts val="0"/>
              </a:spcBef>
              <a:spcAft>
                <a:spcPts val="0"/>
              </a:spcAft>
              <a:buNone/>
            </a:pPr>
            <a:r>
              <a:rPr lang="en" sz="2200">
                <a:solidFill>
                  <a:srgbClr val="AAAAAA"/>
                </a:solidFill>
                <a:latin typeface="Average"/>
                <a:ea typeface="Average"/>
                <a:cs typeface="Average"/>
                <a:sym typeface="Average"/>
              </a:rPr>
              <a:t>استفاده از میز نور</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प्रकाश तालिका का उपयोग करना</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ライトテーブルの使用</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라이트 테이블 사용하기</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Bikaranîna tabloya sivik</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Usando uma mesa de luz</a:t>
            </a:r>
            <a:endParaRPr sz="5500">
              <a:solidFill>
                <a:srgbClr val="CACACA"/>
              </a:solidFill>
              <a:latin typeface="Average"/>
              <a:ea typeface="Average"/>
              <a:cs typeface="Average"/>
              <a:sym typeface="Average"/>
            </a:endParaRPr>
          </a:p>
        </p:txBody>
      </p:sp>
      <p:sp>
        <p:nvSpPr>
          <p:cNvPr descr="Translations" id="334" name="Google Shape;334;p58"/>
          <p:cNvSpPr txBox="1"/>
          <p:nvPr/>
        </p:nvSpPr>
        <p:spPr>
          <a:xfrm>
            <a:off x="4572000" y="2301900"/>
            <a:ext cx="4572000" cy="4097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rgbClr val="AAAAAA"/>
                </a:solidFill>
                <a:latin typeface="Average"/>
                <a:ea typeface="Average"/>
                <a:cs typeface="Average"/>
                <a:sym typeface="Average"/>
              </a:rPr>
              <a:t>ਇੱਕ ਲਾਈਟ ਟੇਬਲ ਦੀ ਵਰਤੋਂ ਕਰਨਾ</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Использование светового стола</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Isticmaalka miis khafiif ah</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Usando una mesa de luz</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Kutumia meza nyepesi</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Gamit ang isang magaan na mesa</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Işık masası kullanımı</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Використання світлового столу</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Sử dụng bàn đèn</a:t>
            </a:r>
            <a:endParaRPr sz="5500">
              <a:solidFill>
                <a:srgbClr val="CACACA"/>
              </a:solidFill>
              <a:latin typeface="Average"/>
              <a:ea typeface="Average"/>
              <a:cs typeface="Average"/>
              <a:sym typeface="Average"/>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59"/>
          <p:cNvSpPr txBox="1"/>
          <p:nvPr/>
        </p:nvSpPr>
        <p:spPr>
          <a:xfrm>
            <a:off x="0" y="0"/>
            <a:ext cx="3668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0">
                <a:solidFill>
                  <a:srgbClr val="00FF00"/>
                </a:solidFill>
                <a:latin typeface="Oswald"/>
                <a:ea typeface="Oswald"/>
                <a:cs typeface="Oswald"/>
                <a:sym typeface="Oswald"/>
              </a:rPr>
              <a:t>Two or three </a:t>
            </a:r>
            <a:r>
              <a:rPr lang="en" sz="6000">
                <a:solidFill>
                  <a:srgbClr val="FFFFFF"/>
                </a:solidFill>
                <a:latin typeface="Oswald"/>
                <a:ea typeface="Oswald"/>
                <a:cs typeface="Oswald"/>
                <a:sym typeface="Oswald"/>
              </a:rPr>
              <a:t>people can use a light table at the same time</a:t>
            </a:r>
            <a:endParaRPr sz="1500">
              <a:solidFill>
                <a:srgbClr val="AAAAAA"/>
              </a:solidFill>
              <a:latin typeface="Average"/>
              <a:ea typeface="Average"/>
              <a:cs typeface="Average"/>
              <a:sym typeface="Average"/>
            </a:endParaRPr>
          </a:p>
        </p:txBody>
      </p:sp>
      <p:sp>
        <p:nvSpPr>
          <p:cNvPr descr="Translations" id="340" name="Google Shape;340;p59"/>
          <p:cNvSpPr txBox="1"/>
          <p:nvPr/>
        </p:nvSpPr>
        <p:spPr>
          <a:xfrm>
            <a:off x="3668700" y="0"/>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50">
                <a:solidFill>
                  <a:srgbClr val="AAAAAA"/>
                </a:solidFill>
                <a:latin typeface="Average"/>
                <a:ea typeface="Average"/>
                <a:cs typeface="Average"/>
                <a:sym typeface="Average"/>
              </a:rPr>
              <a:t>ሁለት ወይም ሶስት ሰዎች በአንድ ጊዜ የብርሃን ጠረጴዛን መጠቀም ይችላሉ</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يمكن لشخصين أو ثلاثة استخدام طاولة ضوء في نفس الوقت</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Dues o tres persones poden utilitzar una taula de llum al mateix temps</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两到三个人可以同时使用一个灯桌</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دو یا سه نفر می توانند همزمان از یک میز نور استفاده کنند</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एक ही समय में दो या तीन लोग लाइट टेबल का उपयोग कर सकते हैं</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ライトテーブルは2～3人で同時に使用できます</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2~3명이 동시에 라이트 테이블을 사용할 수 있습니다.</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Du-sê kes dikarin di heman demê de maseyek sivik bikar bînin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Duas ou três pessoas podem usar uma mesa de luz ao mesmo tempo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ਦੋ ਜਾਂ ਤਿੰਨ ਵਿਅਕਤੀ ਇੱਕੋ ਸਮੇਂ ਇੱਕ ਲਾਈਟ ਟੇਬਲ ਦੀ ਵਰਤੋਂ ਕਰ ਸਕਦੇ ਹਨ</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Световым столом могут пользоваться два или три человека одновременно.</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Laba ama saddex qof ayaa isticmaali kara miis iftiin isku mar ah</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Dos o tres personas pueden utilizar una mesa de luz al mismo tiempo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Watu wawili au watatu wanaweza kutumia meza nyepesi kwa wakati mmoja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Dalawa o tatlong tao ang maaaring gumamit ng magaan na mesa nang sabay</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Aynı anda iki veya üç kişi ışık masasını kullanabilir</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Світловим столиком можуть користуватися одночасно двоє-троє людей</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Hai hoặc ba người có thể sử dụng bàn đèn cùng một lúc</a:t>
            </a:r>
            <a:endParaRPr sz="1550">
              <a:solidFill>
                <a:srgbClr val="AAAAAA"/>
              </a:solidFill>
              <a:latin typeface="Average"/>
              <a:ea typeface="Average"/>
              <a:cs typeface="Average"/>
              <a:sym typeface="Average"/>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pic>
        <p:nvPicPr>
          <p:cNvPr id="345" name="Google Shape;345;p60"/>
          <p:cNvPicPr preferRelativeResize="0"/>
          <p:nvPr/>
        </p:nvPicPr>
        <p:blipFill>
          <a:blip r:embed="rId3">
            <a:alphaModFix/>
          </a:blip>
          <a:stretch>
            <a:fillRect/>
          </a:stretch>
        </p:blipFill>
        <p:spPr>
          <a:xfrm>
            <a:off x="4582674" y="872013"/>
            <a:ext cx="4561324" cy="5985975"/>
          </a:xfrm>
          <a:prstGeom prst="rect">
            <a:avLst/>
          </a:prstGeom>
          <a:noFill/>
          <a:ln>
            <a:noFill/>
          </a:ln>
        </p:spPr>
      </p:pic>
      <p:sp>
        <p:nvSpPr>
          <p:cNvPr id="346" name="Google Shape;346;p60"/>
          <p:cNvSpPr txBox="1"/>
          <p:nvPr/>
        </p:nvSpPr>
        <p:spPr>
          <a:xfrm>
            <a:off x="6238425" y="6195725"/>
            <a:ext cx="2743200" cy="457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800">
                <a:solidFill>
                  <a:srgbClr val="666666"/>
                </a:solidFill>
                <a:latin typeface="Oswald"/>
                <a:ea typeface="Oswald"/>
                <a:cs typeface="Oswald"/>
                <a:sym typeface="Oswald"/>
              </a:rPr>
              <a:t>Mica Paul</a:t>
            </a:r>
            <a:endParaRPr sz="1800">
              <a:solidFill>
                <a:srgbClr val="666666"/>
              </a:solidFill>
              <a:latin typeface="Oswald"/>
              <a:ea typeface="Oswald"/>
              <a:cs typeface="Oswald"/>
              <a:sym typeface="Oswald"/>
            </a:endParaRPr>
          </a:p>
        </p:txBody>
      </p:sp>
      <p:sp>
        <p:nvSpPr>
          <p:cNvPr descr="Translations" id="347" name="Google Shape;347;p60"/>
          <p:cNvSpPr txBox="1"/>
          <p:nvPr/>
        </p:nvSpPr>
        <p:spPr>
          <a:xfrm>
            <a:off x="0" y="0"/>
            <a:ext cx="45828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100">
                <a:solidFill>
                  <a:srgbClr val="AAAAAA"/>
                </a:solidFill>
                <a:latin typeface="Average"/>
                <a:ea typeface="Average"/>
                <a:cs typeface="Average"/>
                <a:sym typeface="Average"/>
              </a:rPr>
              <a:t>በጣም ቀላል በሆኑ መስመሮች ይጀምሩ</a:t>
            </a:r>
            <a:endParaRPr sz="2100">
              <a:solidFill>
                <a:srgbClr val="AAAAAA"/>
              </a:solidFill>
              <a:latin typeface="Average"/>
              <a:ea typeface="Average"/>
              <a:cs typeface="Average"/>
              <a:sym typeface="Average"/>
            </a:endParaRPr>
          </a:p>
          <a:p>
            <a:pPr indent="0" lvl="0" marL="0" rtl="1" algn="r">
              <a:spcBef>
                <a:spcPts val="0"/>
              </a:spcBef>
              <a:spcAft>
                <a:spcPts val="0"/>
              </a:spcAft>
              <a:buNone/>
            </a:pPr>
            <a:r>
              <a:rPr lang="en" sz="2100">
                <a:solidFill>
                  <a:srgbClr val="AAAAAA"/>
                </a:solidFill>
                <a:latin typeface="Average"/>
                <a:ea typeface="Average"/>
                <a:cs typeface="Average"/>
                <a:sym typeface="Average"/>
              </a:rPr>
              <a:t>ابدأ بخطوط خفيفة جدًا</a:t>
            </a:r>
            <a:endParaRPr sz="2100">
              <a:solidFill>
                <a:srgbClr val="AAAAAA"/>
              </a:solidFill>
              <a:latin typeface="Average"/>
              <a:ea typeface="Average"/>
              <a:cs typeface="Average"/>
              <a:sym typeface="Average"/>
            </a:endParaRPr>
          </a:p>
          <a:p>
            <a:pPr indent="0" lvl="0" marL="0" rtl="0" algn="l">
              <a:spcBef>
                <a:spcPts val="0"/>
              </a:spcBef>
              <a:spcAft>
                <a:spcPts val="0"/>
              </a:spcAft>
              <a:buNone/>
            </a:pPr>
            <a:r>
              <a:rPr lang="en" sz="2100">
                <a:solidFill>
                  <a:srgbClr val="AAAAAA"/>
                </a:solidFill>
                <a:latin typeface="Average"/>
                <a:ea typeface="Average"/>
                <a:cs typeface="Average"/>
                <a:sym typeface="Average"/>
              </a:rPr>
              <a:t>Comenceu amb línies molt lleugeres</a:t>
            </a:r>
            <a:endParaRPr sz="2100">
              <a:solidFill>
                <a:srgbClr val="AAAAAA"/>
              </a:solidFill>
              <a:latin typeface="Average"/>
              <a:ea typeface="Average"/>
              <a:cs typeface="Average"/>
              <a:sym typeface="Average"/>
            </a:endParaRPr>
          </a:p>
          <a:p>
            <a:pPr indent="0" lvl="0" marL="0" rtl="0" algn="l">
              <a:spcBef>
                <a:spcPts val="0"/>
              </a:spcBef>
              <a:spcAft>
                <a:spcPts val="0"/>
              </a:spcAft>
              <a:buNone/>
            </a:pPr>
            <a:r>
              <a:rPr lang="en" sz="2100">
                <a:solidFill>
                  <a:srgbClr val="AAAAAA"/>
                </a:solidFill>
                <a:latin typeface="Average"/>
                <a:ea typeface="Average"/>
                <a:cs typeface="Average"/>
                <a:sym typeface="Average"/>
              </a:rPr>
              <a:t>从非常浅的线条开始</a:t>
            </a:r>
            <a:endParaRPr sz="2100">
              <a:solidFill>
                <a:srgbClr val="AAAAAA"/>
              </a:solidFill>
              <a:latin typeface="Average"/>
              <a:ea typeface="Average"/>
              <a:cs typeface="Average"/>
              <a:sym typeface="Average"/>
            </a:endParaRPr>
          </a:p>
          <a:p>
            <a:pPr indent="0" lvl="0" marL="0" rtl="1" algn="r">
              <a:spcBef>
                <a:spcPts val="0"/>
              </a:spcBef>
              <a:spcAft>
                <a:spcPts val="0"/>
              </a:spcAft>
              <a:buNone/>
            </a:pPr>
            <a:r>
              <a:rPr lang="en" sz="2100">
                <a:solidFill>
                  <a:srgbClr val="AAAAAA"/>
                </a:solidFill>
                <a:latin typeface="Average"/>
                <a:ea typeface="Average"/>
                <a:cs typeface="Average"/>
                <a:sym typeface="Average"/>
              </a:rPr>
              <a:t>با خطوط بسیار سبک شروع کنید</a:t>
            </a:r>
            <a:endParaRPr sz="2100">
              <a:solidFill>
                <a:srgbClr val="AAAAAA"/>
              </a:solidFill>
              <a:latin typeface="Average"/>
              <a:ea typeface="Average"/>
              <a:cs typeface="Average"/>
              <a:sym typeface="Average"/>
            </a:endParaRPr>
          </a:p>
          <a:p>
            <a:pPr indent="0" lvl="0" marL="0" rtl="0" algn="l">
              <a:spcBef>
                <a:spcPts val="0"/>
              </a:spcBef>
              <a:spcAft>
                <a:spcPts val="0"/>
              </a:spcAft>
              <a:buNone/>
            </a:pPr>
            <a:r>
              <a:rPr lang="en" sz="2100">
                <a:solidFill>
                  <a:srgbClr val="AAAAAA"/>
                </a:solidFill>
                <a:latin typeface="Average"/>
                <a:ea typeface="Average"/>
                <a:cs typeface="Average"/>
                <a:sym typeface="Average"/>
              </a:rPr>
              <a:t>बहुत हल्की रेखाओं से शुरुआत करें</a:t>
            </a:r>
            <a:endParaRPr sz="2100">
              <a:solidFill>
                <a:srgbClr val="AAAAAA"/>
              </a:solidFill>
              <a:latin typeface="Average"/>
              <a:ea typeface="Average"/>
              <a:cs typeface="Average"/>
              <a:sym typeface="Average"/>
            </a:endParaRPr>
          </a:p>
          <a:p>
            <a:pPr indent="0" lvl="0" marL="0" rtl="0" algn="l">
              <a:spcBef>
                <a:spcPts val="0"/>
              </a:spcBef>
              <a:spcAft>
                <a:spcPts val="0"/>
              </a:spcAft>
              <a:buNone/>
            </a:pPr>
            <a:r>
              <a:rPr lang="en" sz="2100">
                <a:solidFill>
                  <a:srgbClr val="AAAAAA"/>
                </a:solidFill>
                <a:latin typeface="Average"/>
                <a:ea typeface="Average"/>
                <a:cs typeface="Average"/>
                <a:sym typeface="Average"/>
              </a:rPr>
              <a:t>非常に細い線から始める</a:t>
            </a:r>
            <a:endParaRPr sz="2100">
              <a:solidFill>
                <a:srgbClr val="AAAAAA"/>
              </a:solidFill>
              <a:latin typeface="Average"/>
              <a:ea typeface="Average"/>
              <a:cs typeface="Average"/>
              <a:sym typeface="Average"/>
            </a:endParaRPr>
          </a:p>
          <a:p>
            <a:pPr indent="0" lvl="0" marL="0" rtl="0" algn="l">
              <a:spcBef>
                <a:spcPts val="0"/>
              </a:spcBef>
              <a:spcAft>
                <a:spcPts val="0"/>
              </a:spcAft>
              <a:buNone/>
            </a:pPr>
            <a:r>
              <a:rPr lang="en" sz="2100">
                <a:solidFill>
                  <a:srgbClr val="AAAAAA"/>
                </a:solidFill>
                <a:latin typeface="Average"/>
                <a:ea typeface="Average"/>
                <a:cs typeface="Average"/>
                <a:sym typeface="Average"/>
              </a:rPr>
              <a:t>매우 가벼운 선으로 시작하세요</a:t>
            </a:r>
            <a:endParaRPr sz="2100">
              <a:solidFill>
                <a:srgbClr val="AAAAAA"/>
              </a:solidFill>
              <a:latin typeface="Average"/>
              <a:ea typeface="Average"/>
              <a:cs typeface="Average"/>
              <a:sym typeface="Average"/>
            </a:endParaRPr>
          </a:p>
          <a:p>
            <a:pPr indent="0" lvl="0" marL="0" rtl="0" algn="l">
              <a:spcBef>
                <a:spcPts val="0"/>
              </a:spcBef>
              <a:spcAft>
                <a:spcPts val="0"/>
              </a:spcAft>
              <a:buNone/>
            </a:pPr>
            <a:r>
              <a:rPr lang="en" sz="2100">
                <a:solidFill>
                  <a:srgbClr val="AAAAAA"/>
                </a:solidFill>
                <a:latin typeface="Average"/>
                <a:ea typeface="Average"/>
                <a:cs typeface="Average"/>
                <a:sym typeface="Average"/>
              </a:rPr>
              <a:t>Bi xetên pir sivik dest pê bikin</a:t>
            </a:r>
            <a:endParaRPr sz="2100">
              <a:solidFill>
                <a:srgbClr val="AAAAAA"/>
              </a:solidFill>
              <a:latin typeface="Average"/>
              <a:ea typeface="Average"/>
              <a:cs typeface="Average"/>
              <a:sym typeface="Average"/>
            </a:endParaRPr>
          </a:p>
          <a:p>
            <a:pPr indent="0" lvl="0" marL="0" rtl="0" algn="l">
              <a:spcBef>
                <a:spcPts val="0"/>
              </a:spcBef>
              <a:spcAft>
                <a:spcPts val="0"/>
              </a:spcAft>
              <a:buNone/>
            </a:pPr>
            <a:r>
              <a:rPr lang="en" sz="2100">
                <a:solidFill>
                  <a:srgbClr val="AAAAAA"/>
                </a:solidFill>
                <a:latin typeface="Average"/>
                <a:ea typeface="Average"/>
                <a:cs typeface="Average"/>
                <a:sym typeface="Average"/>
              </a:rPr>
              <a:t>Comece com linhas bem leves</a:t>
            </a:r>
            <a:endParaRPr sz="2100">
              <a:solidFill>
                <a:srgbClr val="AAAAAA"/>
              </a:solidFill>
              <a:latin typeface="Average"/>
              <a:ea typeface="Average"/>
              <a:cs typeface="Average"/>
              <a:sym typeface="Average"/>
            </a:endParaRPr>
          </a:p>
          <a:p>
            <a:pPr indent="0" lvl="0" marL="0" rtl="0" algn="l">
              <a:spcBef>
                <a:spcPts val="0"/>
              </a:spcBef>
              <a:spcAft>
                <a:spcPts val="0"/>
              </a:spcAft>
              <a:buNone/>
            </a:pPr>
            <a:r>
              <a:rPr lang="en" sz="2100">
                <a:solidFill>
                  <a:srgbClr val="AAAAAA"/>
                </a:solidFill>
                <a:latin typeface="Average"/>
                <a:ea typeface="Average"/>
                <a:cs typeface="Average"/>
                <a:sym typeface="Average"/>
              </a:rPr>
              <a:t>ਬਹੁਤ ਹਲਕੀ ਲਾਈਨਾਂ ਨਾਲ ਸ਼ੁਰੂ ਕਰੋ</a:t>
            </a:r>
            <a:endParaRPr sz="2100">
              <a:solidFill>
                <a:srgbClr val="AAAAAA"/>
              </a:solidFill>
              <a:latin typeface="Average"/>
              <a:ea typeface="Average"/>
              <a:cs typeface="Average"/>
              <a:sym typeface="Average"/>
            </a:endParaRPr>
          </a:p>
          <a:p>
            <a:pPr indent="0" lvl="0" marL="0" rtl="0" algn="l">
              <a:spcBef>
                <a:spcPts val="0"/>
              </a:spcBef>
              <a:spcAft>
                <a:spcPts val="0"/>
              </a:spcAft>
              <a:buNone/>
            </a:pPr>
            <a:r>
              <a:rPr lang="en" sz="2100">
                <a:solidFill>
                  <a:srgbClr val="AAAAAA"/>
                </a:solidFill>
                <a:latin typeface="Average"/>
                <a:ea typeface="Average"/>
                <a:cs typeface="Average"/>
                <a:sym typeface="Average"/>
              </a:rPr>
              <a:t>Начните с очень светлых линий.</a:t>
            </a:r>
            <a:endParaRPr sz="2100">
              <a:solidFill>
                <a:srgbClr val="AAAAAA"/>
              </a:solidFill>
              <a:latin typeface="Average"/>
              <a:ea typeface="Average"/>
              <a:cs typeface="Average"/>
              <a:sym typeface="Average"/>
            </a:endParaRPr>
          </a:p>
          <a:p>
            <a:pPr indent="0" lvl="0" marL="0" rtl="0" algn="l">
              <a:spcBef>
                <a:spcPts val="0"/>
              </a:spcBef>
              <a:spcAft>
                <a:spcPts val="0"/>
              </a:spcAft>
              <a:buNone/>
            </a:pPr>
            <a:r>
              <a:rPr lang="en" sz="2100">
                <a:solidFill>
                  <a:srgbClr val="AAAAAA"/>
                </a:solidFill>
                <a:latin typeface="Average"/>
                <a:ea typeface="Average"/>
                <a:cs typeface="Average"/>
                <a:sym typeface="Average"/>
              </a:rPr>
              <a:t>Ku bilow khadadka aadka u fudud</a:t>
            </a:r>
            <a:endParaRPr sz="2100">
              <a:solidFill>
                <a:srgbClr val="AAAAAA"/>
              </a:solidFill>
              <a:latin typeface="Average"/>
              <a:ea typeface="Average"/>
              <a:cs typeface="Average"/>
              <a:sym typeface="Average"/>
            </a:endParaRPr>
          </a:p>
          <a:p>
            <a:pPr indent="0" lvl="0" marL="0" rtl="0" algn="l">
              <a:spcBef>
                <a:spcPts val="0"/>
              </a:spcBef>
              <a:spcAft>
                <a:spcPts val="0"/>
              </a:spcAft>
              <a:buNone/>
            </a:pPr>
            <a:r>
              <a:rPr lang="en" sz="2100">
                <a:solidFill>
                  <a:srgbClr val="AAAAAA"/>
                </a:solidFill>
                <a:latin typeface="Average"/>
                <a:ea typeface="Average"/>
                <a:cs typeface="Average"/>
                <a:sym typeface="Average"/>
              </a:rPr>
              <a:t>Comience con líneas muy claras.</a:t>
            </a:r>
            <a:endParaRPr sz="2100">
              <a:solidFill>
                <a:srgbClr val="AAAAAA"/>
              </a:solidFill>
              <a:latin typeface="Average"/>
              <a:ea typeface="Average"/>
              <a:cs typeface="Average"/>
              <a:sym typeface="Average"/>
            </a:endParaRPr>
          </a:p>
          <a:p>
            <a:pPr indent="0" lvl="0" marL="0" rtl="0" algn="l">
              <a:spcBef>
                <a:spcPts val="0"/>
              </a:spcBef>
              <a:spcAft>
                <a:spcPts val="0"/>
              </a:spcAft>
              <a:buNone/>
            </a:pPr>
            <a:r>
              <a:rPr lang="en" sz="2100">
                <a:solidFill>
                  <a:srgbClr val="AAAAAA"/>
                </a:solidFill>
                <a:latin typeface="Average"/>
                <a:ea typeface="Average"/>
                <a:cs typeface="Average"/>
                <a:sym typeface="Average"/>
              </a:rPr>
              <a:t>Anza na mistari nyepesi sana</a:t>
            </a:r>
            <a:endParaRPr sz="2100">
              <a:solidFill>
                <a:srgbClr val="AAAAAA"/>
              </a:solidFill>
              <a:latin typeface="Average"/>
              <a:ea typeface="Average"/>
              <a:cs typeface="Average"/>
              <a:sym typeface="Average"/>
            </a:endParaRPr>
          </a:p>
          <a:p>
            <a:pPr indent="0" lvl="0" marL="0" rtl="0" algn="l">
              <a:spcBef>
                <a:spcPts val="0"/>
              </a:spcBef>
              <a:spcAft>
                <a:spcPts val="0"/>
              </a:spcAft>
              <a:buNone/>
            </a:pPr>
            <a:r>
              <a:rPr lang="en" sz="2100">
                <a:solidFill>
                  <a:srgbClr val="AAAAAA"/>
                </a:solidFill>
                <a:latin typeface="Average"/>
                <a:ea typeface="Average"/>
                <a:cs typeface="Average"/>
                <a:sym typeface="Average"/>
              </a:rPr>
              <a:t>Magsimula sa napakagaan na linya</a:t>
            </a:r>
            <a:endParaRPr sz="2100">
              <a:solidFill>
                <a:srgbClr val="AAAAAA"/>
              </a:solidFill>
              <a:latin typeface="Average"/>
              <a:ea typeface="Average"/>
              <a:cs typeface="Average"/>
              <a:sym typeface="Average"/>
            </a:endParaRPr>
          </a:p>
          <a:p>
            <a:pPr indent="0" lvl="0" marL="0" rtl="0" algn="l">
              <a:spcBef>
                <a:spcPts val="0"/>
              </a:spcBef>
              <a:spcAft>
                <a:spcPts val="0"/>
              </a:spcAft>
              <a:buNone/>
            </a:pPr>
            <a:r>
              <a:rPr lang="en" sz="2100">
                <a:solidFill>
                  <a:srgbClr val="AAAAAA"/>
                </a:solidFill>
                <a:latin typeface="Average"/>
                <a:ea typeface="Average"/>
                <a:cs typeface="Average"/>
                <a:sym typeface="Average"/>
              </a:rPr>
              <a:t>Çok hafif çizgilerle başlayın</a:t>
            </a:r>
            <a:endParaRPr sz="2100">
              <a:solidFill>
                <a:srgbClr val="AAAAAA"/>
              </a:solidFill>
              <a:latin typeface="Average"/>
              <a:ea typeface="Average"/>
              <a:cs typeface="Average"/>
              <a:sym typeface="Average"/>
            </a:endParaRPr>
          </a:p>
          <a:p>
            <a:pPr indent="0" lvl="0" marL="0" rtl="0" algn="l">
              <a:spcBef>
                <a:spcPts val="0"/>
              </a:spcBef>
              <a:spcAft>
                <a:spcPts val="0"/>
              </a:spcAft>
              <a:buNone/>
            </a:pPr>
            <a:r>
              <a:rPr lang="en" sz="2100">
                <a:solidFill>
                  <a:srgbClr val="AAAAAA"/>
                </a:solidFill>
                <a:latin typeface="Average"/>
                <a:ea typeface="Average"/>
                <a:cs typeface="Average"/>
                <a:sym typeface="Average"/>
              </a:rPr>
              <a:t>Почніть з дуже легких ліній</a:t>
            </a:r>
            <a:endParaRPr sz="2100">
              <a:solidFill>
                <a:srgbClr val="AAAAAA"/>
              </a:solidFill>
              <a:latin typeface="Average"/>
              <a:ea typeface="Average"/>
              <a:cs typeface="Average"/>
              <a:sym typeface="Average"/>
            </a:endParaRPr>
          </a:p>
          <a:p>
            <a:pPr indent="0" lvl="0" marL="0" rtl="0" algn="l">
              <a:spcBef>
                <a:spcPts val="0"/>
              </a:spcBef>
              <a:spcAft>
                <a:spcPts val="0"/>
              </a:spcAft>
              <a:buNone/>
            </a:pPr>
            <a:r>
              <a:rPr lang="en" sz="2100">
                <a:solidFill>
                  <a:srgbClr val="AAAAAA"/>
                </a:solidFill>
                <a:latin typeface="Average"/>
                <a:ea typeface="Average"/>
                <a:cs typeface="Average"/>
                <a:sym typeface="Average"/>
              </a:rPr>
              <a:t>Bắt đầu với những đường nét rất nhẹ</a:t>
            </a:r>
            <a:endParaRPr sz="3000">
              <a:solidFill>
                <a:srgbClr val="B7B7B7"/>
              </a:solidFill>
              <a:latin typeface="Average"/>
              <a:ea typeface="Average"/>
              <a:cs typeface="Average"/>
              <a:sym typeface="Average"/>
            </a:endParaRPr>
          </a:p>
        </p:txBody>
      </p:sp>
      <p:sp>
        <p:nvSpPr>
          <p:cNvPr id="348" name="Google Shape;348;p60"/>
          <p:cNvSpPr txBox="1"/>
          <p:nvPr/>
        </p:nvSpPr>
        <p:spPr>
          <a:xfrm>
            <a:off x="4582675" y="0"/>
            <a:ext cx="4561200" cy="87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100">
                <a:solidFill>
                  <a:srgbClr val="FFFFFF"/>
                </a:solidFill>
                <a:latin typeface="Oswald"/>
                <a:ea typeface="Oswald"/>
                <a:cs typeface="Oswald"/>
                <a:sym typeface="Oswald"/>
              </a:rPr>
              <a:t>Start with </a:t>
            </a:r>
            <a:r>
              <a:rPr lang="en" sz="3100">
                <a:solidFill>
                  <a:srgbClr val="00FF00"/>
                </a:solidFill>
                <a:latin typeface="Oswald"/>
                <a:ea typeface="Oswald"/>
                <a:cs typeface="Oswald"/>
                <a:sym typeface="Oswald"/>
              </a:rPr>
              <a:t>very light lines</a:t>
            </a:r>
            <a:endParaRPr sz="3100">
              <a:solidFill>
                <a:srgbClr val="00FF00"/>
              </a:solidFill>
              <a:latin typeface="Oswald"/>
              <a:ea typeface="Oswald"/>
              <a:cs typeface="Oswald"/>
              <a:sym typeface="Oswa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52" name="Shape 352"/>
        <p:cNvGrpSpPr/>
        <p:nvPr/>
      </p:nvGrpSpPr>
      <p:grpSpPr>
        <a:xfrm>
          <a:off x="0" y="0"/>
          <a:ext cx="0" cy="0"/>
          <a:chOff x="0" y="0"/>
          <a:chExt cx="0" cy="0"/>
        </a:xfrm>
      </p:grpSpPr>
      <p:pic>
        <p:nvPicPr>
          <p:cNvPr id="353" name="Google Shape;353;p61"/>
          <p:cNvPicPr preferRelativeResize="0"/>
          <p:nvPr/>
        </p:nvPicPr>
        <p:blipFill>
          <a:blip r:embed="rId3">
            <a:alphaModFix/>
          </a:blip>
          <a:stretch>
            <a:fillRect/>
          </a:stretch>
        </p:blipFill>
        <p:spPr>
          <a:xfrm>
            <a:off x="4574751" y="861600"/>
            <a:ext cx="4569249" cy="5996400"/>
          </a:xfrm>
          <a:prstGeom prst="rect">
            <a:avLst/>
          </a:prstGeom>
          <a:noFill/>
          <a:ln>
            <a:noFill/>
          </a:ln>
        </p:spPr>
      </p:pic>
      <p:sp>
        <p:nvSpPr>
          <p:cNvPr id="354" name="Google Shape;354;p61"/>
          <p:cNvSpPr txBox="1"/>
          <p:nvPr/>
        </p:nvSpPr>
        <p:spPr>
          <a:xfrm>
            <a:off x="6195700" y="6229875"/>
            <a:ext cx="2743200" cy="457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800">
                <a:solidFill>
                  <a:srgbClr val="666666"/>
                </a:solidFill>
                <a:latin typeface="Oswald"/>
                <a:ea typeface="Oswald"/>
                <a:cs typeface="Oswald"/>
                <a:sym typeface="Oswald"/>
              </a:rPr>
              <a:t>Jenny Morris</a:t>
            </a:r>
            <a:endParaRPr sz="1800">
              <a:solidFill>
                <a:srgbClr val="666666"/>
              </a:solidFill>
              <a:latin typeface="Oswald"/>
              <a:ea typeface="Oswald"/>
              <a:cs typeface="Oswald"/>
              <a:sym typeface="Oswald"/>
            </a:endParaRPr>
          </a:p>
        </p:txBody>
      </p:sp>
      <p:sp>
        <p:nvSpPr>
          <p:cNvPr descr="Translations" id="355" name="Google Shape;355;p61"/>
          <p:cNvSpPr txBox="1"/>
          <p:nvPr/>
        </p:nvSpPr>
        <p:spPr>
          <a:xfrm>
            <a:off x="0" y="0"/>
            <a:ext cx="4569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50">
                <a:solidFill>
                  <a:srgbClr val="AAAAAA"/>
                </a:solidFill>
                <a:latin typeface="Average"/>
                <a:ea typeface="Average"/>
                <a:cs typeface="Average"/>
                <a:sym typeface="Average"/>
              </a:rPr>
              <a:t>የጨለማ ጥላዎችን ቅርጾች ለማግኘት በመጀመሪያ ቀለል ያለ ፎቶግራፍዎን ይጠቀሙ</a:t>
            </a:r>
            <a:endParaRPr sz="1250">
              <a:solidFill>
                <a:srgbClr val="AAAAAA"/>
              </a:solidFill>
              <a:latin typeface="Average"/>
              <a:ea typeface="Average"/>
              <a:cs typeface="Average"/>
              <a:sym typeface="Average"/>
            </a:endParaRPr>
          </a:p>
          <a:p>
            <a:pPr indent="0" lvl="0" marL="0" rtl="1" algn="r">
              <a:spcBef>
                <a:spcPts val="0"/>
              </a:spcBef>
              <a:spcAft>
                <a:spcPts val="0"/>
              </a:spcAft>
              <a:buNone/>
            </a:pPr>
            <a:r>
              <a:rPr lang="en" sz="1250">
                <a:solidFill>
                  <a:srgbClr val="AAAAAA"/>
                </a:solidFill>
                <a:latin typeface="Average"/>
                <a:ea typeface="Average"/>
                <a:cs typeface="Average"/>
                <a:sym typeface="Average"/>
              </a:rPr>
              <a:t>استخدم أولاً صورتك الأفتح للحصول على أشكال الظلال الداكنة</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Primer utilitzeu la vostra fotografia més clara per obtenir les formes de les ombres més fosques</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首先使用最亮的照片来获取最暗阴影的形状</a:t>
            </a:r>
            <a:endParaRPr sz="1250">
              <a:solidFill>
                <a:srgbClr val="AAAAAA"/>
              </a:solidFill>
              <a:latin typeface="Average"/>
              <a:ea typeface="Average"/>
              <a:cs typeface="Average"/>
              <a:sym typeface="Average"/>
            </a:endParaRPr>
          </a:p>
          <a:p>
            <a:pPr indent="0" lvl="0" marL="0" rtl="1" algn="r">
              <a:spcBef>
                <a:spcPts val="0"/>
              </a:spcBef>
              <a:spcAft>
                <a:spcPts val="0"/>
              </a:spcAft>
              <a:buNone/>
            </a:pPr>
            <a:r>
              <a:rPr lang="en" sz="1250">
                <a:solidFill>
                  <a:srgbClr val="AAAAAA"/>
                </a:solidFill>
                <a:latin typeface="Average"/>
                <a:ea typeface="Average"/>
                <a:cs typeface="Average"/>
                <a:sym typeface="Average"/>
              </a:rPr>
              <a:t>ابتدا از روشن ترین عکس خود برای به دست آوردن شکل تاریک ترین سایه ها استفاده کنید</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सबसे पहले अपनी सबसे हल्की तस्वीर का उपयोग करके सबसे गहरे छाया का आकार प्राप्त करें</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まず、最も明るい写真を使って、最も暗い影の形をつかみます</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먼저 가장 밝은 사진을 사용하여 가장 어두운 그림자 모양을 얻으세요.</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Pêşî wêneya xweya herî sivik bikar bînin da ku şeklên siyên herî tarî bistînin</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Primeiro use sua fotografia mais clara para obter as formas das sombras mais escuras</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ਸਭ ਤੋਂ ਗੂੜ੍ਹੇ ਪਰਛਾਵੇਂ ਦੇ ਆਕਾਰ ਪ੍ਰਾਪਤ ਕਰਨ ਲਈ ਪਹਿਲਾਂ ਆਪਣੀ ਸਭ ਤੋਂ ਹਲਕੀ ਫੋਟੋ ਦੀ ਵਰਤੋਂ ਕਰੋ</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Сначала используйте самую светлую фотографию, чтобы получить форму самых темных теней.</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Marka hore isticmaal sawirkaaga ugu fudud si aad u heshid qaababka hadhyada madow</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Primero usa tu fotografía más clara para obtener las formas de las sombras más oscuras.</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Kwanza tumia picha yako nyepesi kupata maumbo ya vivuli vyeusi zaidi</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Gamitin muna ang iyong pinakamaliwanag na larawan upang makuha ang mga hugis ng pinakamadilim na anino</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İlk olarak en koyu gölgelerin şekillerini elde etmek için en açık fotoğrafınızı kullanın</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Спочатку використовуйте свою найсвітлішу фотографію, щоб отримати форми найтемніших тіней</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Đầu tiên hãy sử dụng bức ảnh sáng nhất của bạn để có được hình dạng của những bóng tối nhất</a:t>
            </a:r>
            <a:endParaRPr sz="1250">
              <a:solidFill>
                <a:srgbClr val="B7B7B7"/>
              </a:solidFill>
              <a:latin typeface="Average"/>
              <a:ea typeface="Average"/>
              <a:cs typeface="Average"/>
              <a:sym typeface="Average"/>
            </a:endParaRPr>
          </a:p>
        </p:txBody>
      </p:sp>
      <p:sp>
        <p:nvSpPr>
          <p:cNvPr id="356" name="Google Shape;356;p61"/>
          <p:cNvSpPr txBox="1"/>
          <p:nvPr/>
        </p:nvSpPr>
        <p:spPr>
          <a:xfrm>
            <a:off x="4574750" y="0"/>
            <a:ext cx="4569300" cy="86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Oswald"/>
                <a:ea typeface="Oswald"/>
                <a:cs typeface="Oswald"/>
                <a:sym typeface="Oswald"/>
              </a:rPr>
              <a:t>First use your lightest photograph to get the shapes of the darkest shadows</a:t>
            </a:r>
            <a:endParaRPr sz="18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60" name="Shape 360"/>
        <p:cNvGrpSpPr/>
        <p:nvPr/>
      </p:nvGrpSpPr>
      <p:grpSpPr>
        <a:xfrm>
          <a:off x="0" y="0"/>
          <a:ext cx="0" cy="0"/>
          <a:chOff x="0" y="0"/>
          <a:chExt cx="0" cy="0"/>
        </a:xfrm>
      </p:grpSpPr>
      <p:pic>
        <p:nvPicPr>
          <p:cNvPr id="361" name="Google Shape;361;p62"/>
          <p:cNvPicPr preferRelativeResize="0"/>
          <p:nvPr/>
        </p:nvPicPr>
        <p:blipFill>
          <a:blip r:embed="rId3">
            <a:alphaModFix/>
          </a:blip>
          <a:stretch>
            <a:fillRect/>
          </a:stretch>
        </p:blipFill>
        <p:spPr>
          <a:xfrm>
            <a:off x="4566499" y="850800"/>
            <a:ext cx="4577500" cy="6007200"/>
          </a:xfrm>
          <a:prstGeom prst="rect">
            <a:avLst/>
          </a:prstGeom>
          <a:noFill/>
          <a:ln>
            <a:noFill/>
          </a:ln>
        </p:spPr>
      </p:pic>
      <p:sp>
        <p:nvSpPr>
          <p:cNvPr id="362" name="Google Shape;362;p62"/>
          <p:cNvSpPr txBox="1"/>
          <p:nvPr/>
        </p:nvSpPr>
        <p:spPr>
          <a:xfrm>
            <a:off x="6400700" y="6400800"/>
            <a:ext cx="2743200" cy="457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800">
                <a:solidFill>
                  <a:srgbClr val="666666"/>
                </a:solidFill>
                <a:latin typeface="Oswald"/>
                <a:ea typeface="Oswald"/>
                <a:cs typeface="Oswald"/>
                <a:sym typeface="Oswald"/>
              </a:rPr>
              <a:t>Josefa Hernandez Ureta</a:t>
            </a:r>
            <a:endParaRPr sz="1800">
              <a:solidFill>
                <a:srgbClr val="666666"/>
              </a:solidFill>
              <a:latin typeface="Oswald"/>
              <a:ea typeface="Oswald"/>
              <a:cs typeface="Oswald"/>
              <a:sym typeface="Oswald"/>
            </a:endParaRPr>
          </a:p>
        </p:txBody>
      </p:sp>
      <p:sp>
        <p:nvSpPr>
          <p:cNvPr descr="Translations" id="363" name="Google Shape;363;p62"/>
          <p:cNvSpPr txBox="1"/>
          <p:nvPr/>
        </p:nvSpPr>
        <p:spPr>
          <a:xfrm>
            <a:off x="0" y="0"/>
            <a:ext cx="4577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50">
                <a:solidFill>
                  <a:srgbClr val="AAAAAA"/>
                </a:solidFill>
                <a:latin typeface="Average"/>
                <a:ea typeface="Average"/>
                <a:cs typeface="Average"/>
                <a:sym typeface="Average"/>
              </a:rPr>
              <a:t>ከዚያ በጣም ቀላል የሆኑትን ቦታዎች ቅርጾች ለማግኘት በጣም ጨለማውን ፎቶዎን ይጠቀሙ</a:t>
            </a:r>
            <a:endParaRPr sz="1250">
              <a:solidFill>
                <a:srgbClr val="AAAAAA"/>
              </a:solidFill>
              <a:latin typeface="Average"/>
              <a:ea typeface="Average"/>
              <a:cs typeface="Average"/>
              <a:sym typeface="Average"/>
            </a:endParaRPr>
          </a:p>
          <a:p>
            <a:pPr indent="0" lvl="0" marL="0" rtl="1" algn="r">
              <a:spcBef>
                <a:spcPts val="0"/>
              </a:spcBef>
              <a:spcAft>
                <a:spcPts val="0"/>
              </a:spcAft>
              <a:buNone/>
            </a:pPr>
            <a:r>
              <a:rPr lang="en" sz="1250">
                <a:solidFill>
                  <a:srgbClr val="AAAAAA"/>
                </a:solidFill>
                <a:latin typeface="Average"/>
                <a:ea typeface="Average"/>
                <a:cs typeface="Average"/>
                <a:sym typeface="Average"/>
              </a:rPr>
              <a:t>ثم استخدم صورتك الأكثر قتامة للحصول على أشكال المناطق الأكثر إضاءة</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A continuació, utilitzeu la vostra foto més fosca per obtenir les formes de les zones més clares</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然后使用最暗的照片来获取最亮区域的形状</a:t>
            </a:r>
            <a:endParaRPr sz="1250">
              <a:solidFill>
                <a:srgbClr val="AAAAAA"/>
              </a:solidFill>
              <a:latin typeface="Average"/>
              <a:ea typeface="Average"/>
              <a:cs typeface="Average"/>
              <a:sym typeface="Average"/>
            </a:endParaRPr>
          </a:p>
          <a:p>
            <a:pPr indent="0" lvl="0" marL="0" rtl="1" algn="r">
              <a:spcBef>
                <a:spcPts val="0"/>
              </a:spcBef>
              <a:spcAft>
                <a:spcPts val="0"/>
              </a:spcAft>
              <a:buNone/>
            </a:pPr>
            <a:r>
              <a:rPr lang="en" sz="1250">
                <a:solidFill>
                  <a:srgbClr val="AAAAAA"/>
                </a:solidFill>
                <a:latin typeface="Average"/>
                <a:ea typeface="Average"/>
                <a:cs typeface="Average"/>
                <a:sym typeface="Average"/>
              </a:rPr>
              <a:t>سپس از تاریک ترین عکس خود برای به دست آوردن شکل روشن ترین مناطق استفاده کنید</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फिर सबसे गहरे रंग की तस्वीर का उपयोग करके सबसे हल्के क्षेत्रों के आकार प्राप्त करें</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次に、最も暗い写真を使用して、最も明るい部分の形状を取得します。</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그런 다음 가장 어두운 사진을 사용하여 가장 밝은 영역의 모양을 얻으십시오.</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Dûv re wêneya xweya herî tarî bikar bînin da ku şeklên deverên herî sivik bistînin</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Em seguida, use sua foto mais escura para obter as formas das áreas mais claras</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ਫਿਰ ਸਭ ਤੋਂ ਹਲਕੇ ਖੇਤਰਾਂ ਦੇ ਆਕਾਰ ਪ੍ਰਾਪਤ ਕਰਨ ਲਈ ਆਪਣੀ ਸਭ ਤੋਂ ਗੂੜ੍ਹੀ ਫੋਟੋ ਦੀ ਵਰਤੋਂ ਕਰੋ</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Затем используйте самую темную фотографию, чтобы получить формы самых светлых участков.</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Ka dib isticmaal sawirkaaga ugu madow si aad u hesho qaababka meelaha ugu fudud</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Luego usa tu foto más oscura para obtener las formas de las áreas más claras.</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Kisha tumia picha yako nyeusi zaidi kupata maumbo ya maeneo mepesi zaidi</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Pagkatapos ay gamitin ang iyong pinakamadilim na larawan upang makuha ang mga hugis ng pinakamaliwanag na lugar</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Daha sonra en açık alanların şekillerini elde etmek için en koyu fotoğrafınızı kullanın</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Потім використовуйте свою найтемнішу фотографію, щоб отримати форми найсвітліших ділянок</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Sau đó sử dụng bức ảnh tối nhất của bạn để lấy hình dạng của các vùng sáng nhất</a:t>
            </a:r>
            <a:endParaRPr sz="1250">
              <a:solidFill>
                <a:srgbClr val="B7B7B7"/>
              </a:solidFill>
              <a:latin typeface="Average"/>
              <a:ea typeface="Average"/>
              <a:cs typeface="Average"/>
              <a:sym typeface="Average"/>
            </a:endParaRPr>
          </a:p>
        </p:txBody>
      </p:sp>
      <p:sp>
        <p:nvSpPr>
          <p:cNvPr id="364" name="Google Shape;364;p62"/>
          <p:cNvSpPr txBox="1"/>
          <p:nvPr/>
        </p:nvSpPr>
        <p:spPr>
          <a:xfrm>
            <a:off x="4566500" y="0"/>
            <a:ext cx="4577400" cy="850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700">
                <a:solidFill>
                  <a:srgbClr val="FFFFFF"/>
                </a:solidFill>
                <a:latin typeface="Oswald"/>
                <a:ea typeface="Oswald"/>
                <a:cs typeface="Oswald"/>
                <a:sym typeface="Oswald"/>
              </a:rPr>
              <a:t>Then use your darkest photo to get the shapes of the lightest areas</a:t>
            </a:r>
            <a:endParaRPr sz="17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63"/>
          <p:cNvSpPr txBox="1"/>
          <p:nvPr/>
        </p:nvSpPr>
        <p:spPr>
          <a:xfrm>
            <a:off x="0" y="0"/>
            <a:ext cx="4104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700">
                <a:solidFill>
                  <a:srgbClr val="FFFFFF"/>
                </a:solidFill>
                <a:latin typeface="Oswald"/>
                <a:ea typeface="Oswald"/>
                <a:cs typeface="Oswald"/>
                <a:sym typeface="Oswald"/>
              </a:rPr>
              <a:t>Light tables help you with </a:t>
            </a:r>
            <a:r>
              <a:rPr lang="en" sz="4700">
                <a:solidFill>
                  <a:srgbClr val="00FF00"/>
                </a:solidFill>
                <a:latin typeface="Oswald"/>
                <a:ea typeface="Oswald"/>
                <a:cs typeface="Oswald"/>
                <a:sym typeface="Oswald"/>
              </a:rPr>
              <a:t>shapes and sizes</a:t>
            </a:r>
            <a:r>
              <a:rPr lang="en" sz="4700">
                <a:solidFill>
                  <a:srgbClr val="FFFFFF"/>
                </a:solidFill>
                <a:latin typeface="Oswald"/>
                <a:ea typeface="Oswald"/>
                <a:cs typeface="Oswald"/>
                <a:sym typeface="Oswald"/>
              </a:rPr>
              <a:t>, NOT </a:t>
            </a:r>
            <a:r>
              <a:rPr lang="en" sz="4700">
                <a:solidFill>
                  <a:srgbClr val="E06666"/>
                </a:solidFill>
                <a:latin typeface="Oswald"/>
                <a:ea typeface="Oswald"/>
                <a:cs typeface="Oswald"/>
                <a:sym typeface="Oswald"/>
              </a:rPr>
              <a:t>detail</a:t>
            </a:r>
            <a:r>
              <a:rPr lang="en" sz="4700">
                <a:solidFill>
                  <a:srgbClr val="FFFFFF"/>
                </a:solidFill>
                <a:latin typeface="Oswald"/>
                <a:ea typeface="Oswald"/>
                <a:cs typeface="Oswald"/>
                <a:sym typeface="Oswald"/>
              </a:rPr>
              <a:t>!</a:t>
            </a:r>
            <a:endParaRPr sz="47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CCCCCC"/>
              </a:solidFill>
              <a:latin typeface="Average"/>
              <a:ea typeface="Average"/>
              <a:cs typeface="Average"/>
              <a:sym typeface="Average"/>
            </a:endParaRPr>
          </a:p>
          <a:p>
            <a:pPr indent="0" lvl="0" marL="0" rtl="0" algn="ctr">
              <a:spcBef>
                <a:spcPts val="0"/>
              </a:spcBef>
              <a:spcAft>
                <a:spcPts val="0"/>
              </a:spcAft>
              <a:buNone/>
            </a:pPr>
            <a:r>
              <a:rPr lang="en" sz="3000">
                <a:solidFill>
                  <a:srgbClr val="CCCCCC"/>
                </a:solidFill>
                <a:latin typeface="Average"/>
                <a:ea typeface="Average"/>
                <a:cs typeface="Average"/>
                <a:sym typeface="Average"/>
              </a:rPr>
              <a:t>You are looking through a piece of paper for heaven’s sake! You will capture most of the detail looking at your print at your table.</a:t>
            </a:r>
            <a:endParaRPr sz="1100">
              <a:solidFill>
                <a:srgbClr val="CCCCCC"/>
              </a:solidFill>
              <a:latin typeface="Average"/>
              <a:ea typeface="Average"/>
              <a:cs typeface="Average"/>
              <a:sym typeface="Average"/>
            </a:endParaRPr>
          </a:p>
        </p:txBody>
      </p:sp>
      <p:sp>
        <p:nvSpPr>
          <p:cNvPr descr="Translations" id="370" name="Google Shape;370;p63"/>
          <p:cNvSpPr txBox="1"/>
          <p:nvPr/>
        </p:nvSpPr>
        <p:spPr>
          <a:xfrm>
            <a:off x="4104475" y="0"/>
            <a:ext cx="5039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50">
                <a:solidFill>
                  <a:srgbClr val="AAAAAA"/>
                </a:solidFill>
                <a:latin typeface="Average"/>
                <a:ea typeface="Average"/>
                <a:cs typeface="Average"/>
                <a:sym typeface="Average"/>
              </a:rPr>
              <a:t>የብርሃን ጠረጴዛዎች በቅርጾች እና በመጠን ይረዱዎታል, ዝርዝር አይደሉም.</a:t>
            </a:r>
            <a:endParaRPr sz="1350">
              <a:solidFill>
                <a:srgbClr val="AAAAAA"/>
              </a:solidFill>
              <a:latin typeface="Average"/>
              <a:ea typeface="Average"/>
              <a:cs typeface="Average"/>
              <a:sym typeface="Average"/>
            </a:endParaRPr>
          </a:p>
          <a:p>
            <a:pPr indent="0" lvl="0" marL="0" rtl="1" algn="r">
              <a:spcBef>
                <a:spcPts val="0"/>
              </a:spcBef>
              <a:spcAft>
                <a:spcPts val="0"/>
              </a:spcAft>
              <a:buNone/>
            </a:pPr>
            <a:r>
              <a:rPr lang="en" sz="1350">
                <a:solidFill>
                  <a:srgbClr val="AAAAAA"/>
                </a:solidFill>
                <a:latin typeface="Average"/>
                <a:ea typeface="Average"/>
                <a:cs typeface="Average"/>
                <a:sym typeface="Average"/>
              </a:rPr>
              <a:t>تساعدك الطاولات الخفيفة على التعرف على الأشكال والأحجام، وليس على التفاصيل.</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Les taules lleugeres us ajuden amb les formes i mides, no amb els detalls.</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光桌可以帮助您了解形状和大小，而不是细节。</a:t>
            </a:r>
            <a:endParaRPr sz="1350">
              <a:solidFill>
                <a:srgbClr val="AAAAAA"/>
              </a:solidFill>
              <a:latin typeface="Average"/>
              <a:ea typeface="Average"/>
              <a:cs typeface="Average"/>
              <a:sym typeface="Average"/>
            </a:endParaRPr>
          </a:p>
          <a:p>
            <a:pPr indent="0" lvl="0" marL="0" rtl="1" algn="r">
              <a:spcBef>
                <a:spcPts val="0"/>
              </a:spcBef>
              <a:spcAft>
                <a:spcPts val="0"/>
              </a:spcAft>
              <a:buNone/>
            </a:pPr>
            <a:r>
              <a:rPr lang="en" sz="1350">
                <a:solidFill>
                  <a:srgbClr val="AAAAAA"/>
                </a:solidFill>
                <a:latin typeface="Average"/>
                <a:ea typeface="Average"/>
                <a:cs typeface="Average"/>
                <a:sym typeface="Average"/>
              </a:rPr>
              <a:t>میزهای سبک به شما در اشکال و اندازه کمک می کنند، نه جزئیات.</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प्रकाश तालिकाएं आपको आकार और आकृति में मदद करती हैं, विवरण में नहीं।</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ライト テーブルは、詳細ではなく、形状とサイズを把握するのに役立ちます。</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라이트 테이블은 모양과 크기를 다루는 데 도움이 되지만, 세부 사항은 다루지 않습니다.</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Tabloyên ronahiyê bi şekl û mezinan, ne bi hûrgulî, ji we re dibin alîkar.</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Mesas de luz ajudam você com formas e tamanhos, não com detalhes.</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ਲਾਈਟ ਟੇਬਲ ਆਕਾਰਾਂ ਅਤੇ ਆਕਾਰਾਂ ਵਿੱਚ ਤੁਹਾਡੀ ਮਦਦ ਕਰਦੇ ਹਨ, ਵੇਰਵੇ ਨਹੀਂ।</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Световые столы помогут вам с формами и размерами, но не с деталями.</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Miisaska khafiifka ah waxay kaa caawinayaan qaababka iyo cabbirrada, ma aha faahfaahin.</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Las mesas de luz te ayudan con las formas y los tamaños, no con los detalles.</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Majedwali mepesi hukusaidia kwa maumbo na saizi, sio maelezo.</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Tinutulungan ka ng mga light table sa mga hugis at sukat, hindi sa detalye.</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Işıklı masalar detaylarla değil, şekiller ve boyutlarla ilgilenmenize yardımcı olur.</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Світлові столи допомагають вам із формами та розмірами, а не деталями.</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Bảng ánh sáng giúp bạn xác định hình dạng và kích thước, không phải chi tiết.</a:t>
            </a:r>
            <a:endParaRPr sz="1350">
              <a:solidFill>
                <a:srgbClr val="AAAAAA"/>
              </a:solidFill>
              <a:latin typeface="Average"/>
              <a:ea typeface="Average"/>
              <a:cs typeface="Average"/>
              <a:sym typeface="Average"/>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64"/>
          <p:cNvSpPr txBox="1"/>
          <p:nvPr/>
        </p:nvSpPr>
        <p:spPr>
          <a:xfrm>
            <a:off x="0" y="0"/>
            <a:ext cx="3660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FFFFFF"/>
                </a:solidFill>
                <a:latin typeface="Oswald"/>
                <a:ea typeface="Oswald"/>
                <a:cs typeface="Oswald"/>
                <a:sym typeface="Oswald"/>
              </a:rPr>
              <a:t>If you can't see it, </a:t>
            </a:r>
            <a:r>
              <a:rPr lang="en" sz="5200">
                <a:solidFill>
                  <a:srgbClr val="E06666"/>
                </a:solidFill>
                <a:latin typeface="Oswald"/>
                <a:ea typeface="Oswald"/>
                <a:cs typeface="Oswald"/>
                <a:sym typeface="Oswald"/>
              </a:rPr>
              <a:t>don't draw it</a:t>
            </a:r>
            <a:endParaRPr sz="5200">
              <a:solidFill>
                <a:srgbClr val="E06666"/>
              </a:solidFill>
              <a:latin typeface="Oswald"/>
              <a:ea typeface="Oswald"/>
              <a:cs typeface="Oswald"/>
              <a:sym typeface="Oswald"/>
            </a:endParaRPr>
          </a:p>
          <a:p>
            <a:pPr indent="0" lvl="0" marL="0" rtl="0" algn="ctr">
              <a:spcBef>
                <a:spcPts val="0"/>
              </a:spcBef>
              <a:spcAft>
                <a:spcPts val="0"/>
              </a:spcAft>
              <a:buNone/>
            </a:pPr>
            <a:r>
              <a:t/>
            </a:r>
            <a:endParaRPr sz="5200">
              <a:solidFill>
                <a:srgbClr val="FFFFFF"/>
              </a:solidFill>
              <a:latin typeface="Oswald"/>
              <a:ea typeface="Oswald"/>
              <a:cs typeface="Oswald"/>
              <a:sym typeface="Oswald"/>
            </a:endParaRPr>
          </a:p>
          <a:p>
            <a:pPr indent="0" lvl="0" marL="0" rtl="0" algn="ctr">
              <a:spcBef>
                <a:spcPts val="0"/>
              </a:spcBef>
              <a:spcAft>
                <a:spcPts val="0"/>
              </a:spcAft>
              <a:buNone/>
            </a:pPr>
            <a:r>
              <a:rPr lang="en" sz="3400">
                <a:solidFill>
                  <a:srgbClr val="FFFFFF"/>
                </a:solidFill>
                <a:latin typeface="Average"/>
                <a:ea typeface="Average"/>
                <a:cs typeface="Average"/>
                <a:sym typeface="Average"/>
              </a:rPr>
              <a:t>You will be able to see details clearly later after you </a:t>
            </a:r>
            <a:r>
              <a:rPr b="1" lang="en" sz="3400">
                <a:solidFill>
                  <a:srgbClr val="00FF00"/>
                </a:solidFill>
                <a:latin typeface="Average"/>
                <a:ea typeface="Average"/>
                <a:cs typeface="Average"/>
                <a:sym typeface="Average"/>
              </a:rPr>
              <a:t>take your papers apart</a:t>
            </a:r>
            <a:r>
              <a:rPr lang="en" sz="3400">
                <a:solidFill>
                  <a:srgbClr val="FFFFFF"/>
                </a:solidFill>
                <a:latin typeface="Average"/>
                <a:ea typeface="Average"/>
                <a:cs typeface="Average"/>
                <a:sym typeface="Average"/>
              </a:rPr>
              <a:t> back at your desk.</a:t>
            </a:r>
            <a:endParaRPr sz="5800">
              <a:solidFill>
                <a:srgbClr val="FFFFFF"/>
              </a:solidFill>
              <a:latin typeface="Oswald"/>
              <a:ea typeface="Oswald"/>
              <a:cs typeface="Oswald"/>
              <a:sym typeface="Oswald"/>
            </a:endParaRPr>
          </a:p>
        </p:txBody>
      </p:sp>
      <p:sp>
        <p:nvSpPr>
          <p:cNvPr descr="Translations" id="376" name="Google Shape;376;p64"/>
          <p:cNvSpPr txBox="1"/>
          <p:nvPr/>
        </p:nvSpPr>
        <p:spPr>
          <a:xfrm>
            <a:off x="3660000" y="0"/>
            <a:ext cx="5484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ካላዩት አይስሉት። በጠረጴዛዎ ላይ ተጨማሪ ዝርዝሮችን ይሳሉ።</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إذا لم تستطع رؤيته، فلا ترسمه. ارسم تفاصيل أكثر على مكتبك.</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Si no el pots veure, no el dibuixis. Dibuixa més detalls al teu escriptori.</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如果你看不到，就不要画。在你的办公桌上画出更多细节。</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اگر نمی توانید آن را ببینید، آن را نکشید. جزئیات بیشتری را روی میز خود بکشید.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अगर आप इसे देख नहीं पा रहे हैं, तो इसे न बनाएँ। अपनी मेज़ पर और ज़्यादा विवरण बनाएँ।</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見えないものは描かないでください。机の上でもっと詳しく描きましょう。</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보이지 않으면 그리지 마세요. 책상에서 더 자세히 그리세요.</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Heke hûn nikarin wê bibînin, wê xêz nekin. Zêdetir hûrgulî li ser maseya xwe xêz bikin.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Se não consegue ver, não desenhe. Desenhe mais detalhes na sua mesa.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ਜੇਕਰ ਤੁਸੀਂ ਇਸਨੂੰ ਨਹੀਂ ਦੇਖ ਸਕਦੇ, ਤਾਂ ਇਸਨੂੰ ਨਾ ਖਿੱਚੋ। ਆਪਣੇ ਡੈਸਕ 'ਤੇ ਹੋਰ ਵੇਰਵੇ ਖਿੱਚੋ.</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Если вы этого не видите, не рисуйте. Нарисуйте больше деталей за своим столом.</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Haddii aadan arki karin, ha sawirin. Faahfaahin dheeraad ah ku sawir miiskaaga.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Si no lo puedes ver, no lo dibujes. Dibuja más detalles en tu escritorio.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Ikiwa huwezi kuiona, usiichore. Chora maelezo zaidi kwenye dawati lako.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Kung hindi mo makita ito, huwag iguhit ito. Gumuhit ng higit pang mga detalye sa iyong desk.</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Göremiyorsanız çizmeyin. Masanızda daha fazla ayrıntı çizin.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Якщо ви цього не бачите, не малюйте. Намалюйте більше деталей за своїм столом.</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Nếu bạn không nhìn thấy thì đừng vẽ nó. Hãy vẽ thêm chi tiết tại bàn làm việc của bạn.</a:t>
            </a:r>
            <a:endParaRPr sz="1500">
              <a:solidFill>
                <a:srgbClr val="AAAAAA"/>
              </a:solidFill>
              <a:latin typeface="Average"/>
              <a:ea typeface="Average"/>
              <a:cs typeface="Average"/>
              <a:sym typeface="Average"/>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descr="Translations" id="381" name="Google Shape;381;p65"/>
          <p:cNvSpPr txBox="1"/>
          <p:nvPr/>
        </p:nvSpPr>
        <p:spPr>
          <a:xfrm>
            <a:off x="3882000" y="0"/>
            <a:ext cx="5262000" cy="38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rgbClr val="AAAAAA"/>
                </a:solidFill>
                <a:latin typeface="Average"/>
                <a:ea typeface="Average"/>
                <a:cs typeface="Average"/>
                <a:sym typeface="Average"/>
              </a:rPr>
              <a:t>በመደበኛ ጠረጴዛ ላይ ፕሮጀክትዎን ያጥሉት.</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قم بتظليل مشروعك على طاولة عادية.</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Ombreu el vostre projecte sobre una taula normal.</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在普通桌子上为您的项目着色。</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پروژه خود را روی یک میز معمولی سایه بزنید.</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अपने प्रोजेक्ट को एक नियमित मेज पर छायांकित करें।</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通常のテーブルでプロジェクトをシェーディングします。</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일반 테이블 위에 프로젝트를 올려놓으세요.</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Projeya xwe li ser maseyek birêkûpêk siya bikin.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Sombreie seu projeto em uma mesa comum.</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ਆਪਣੇ ਪ੍ਰੋਜੈਕਟ ਨੂੰ ਇੱਕ ਨਿਯਮਤ ਟੇਬਲ 'ਤੇ ਸ਼ੇਡ ਕਰੋ.</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Расположите свой проект на обычном столе.</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Ku hadh mashruucaaga miiska caadiga ah.</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Sombrea tu proyecto sobre una mesa normal.</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Weka kivuli mradi wako kwenye meza ya kawaida.</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I-shade ang iyong proyekto sa isang regular na mesa.</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Projenizi normal bir masanın üzerine gölgelendirin.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Заштрихуйте свій проект на звичайному столі.</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Tô bóng dự án của bạn trên một chiếc bàn thông thường.</a:t>
            </a:r>
            <a:endParaRPr sz="2000">
              <a:solidFill>
                <a:srgbClr val="AAAAAA"/>
              </a:solidFill>
              <a:latin typeface="Average"/>
              <a:ea typeface="Average"/>
              <a:cs typeface="Average"/>
              <a:sym typeface="Average"/>
            </a:endParaRPr>
          </a:p>
        </p:txBody>
      </p:sp>
      <p:grpSp>
        <p:nvGrpSpPr>
          <p:cNvPr id="382" name="Google Shape;382;p65"/>
          <p:cNvGrpSpPr/>
          <p:nvPr/>
        </p:nvGrpSpPr>
        <p:grpSpPr>
          <a:xfrm>
            <a:off x="0" y="0"/>
            <a:ext cx="9143999" cy="6858000"/>
            <a:chOff x="0" y="0"/>
            <a:chExt cx="9143999" cy="6858000"/>
          </a:xfrm>
        </p:grpSpPr>
        <p:sp>
          <p:nvSpPr>
            <p:cNvPr id="383" name="Google Shape;383;p65"/>
            <p:cNvSpPr txBox="1"/>
            <p:nvPr/>
          </p:nvSpPr>
          <p:spPr>
            <a:xfrm>
              <a:off x="0" y="0"/>
              <a:ext cx="3668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300">
                  <a:solidFill>
                    <a:srgbClr val="00FF00"/>
                  </a:solidFill>
                  <a:latin typeface="Oswald"/>
                  <a:ea typeface="Oswald"/>
                  <a:cs typeface="Oswald"/>
                  <a:sym typeface="Oswald"/>
                </a:rPr>
                <a:t>Shade </a:t>
              </a:r>
              <a:r>
                <a:rPr lang="en" sz="5300">
                  <a:solidFill>
                    <a:srgbClr val="FFFFFF"/>
                  </a:solidFill>
                  <a:latin typeface="Oswald"/>
                  <a:ea typeface="Oswald"/>
                  <a:cs typeface="Oswald"/>
                  <a:sym typeface="Oswald"/>
                </a:rPr>
                <a:t>your project on a </a:t>
              </a:r>
              <a:r>
                <a:rPr lang="en" sz="5300">
                  <a:solidFill>
                    <a:srgbClr val="00FF00"/>
                  </a:solidFill>
                  <a:latin typeface="Oswald"/>
                  <a:ea typeface="Oswald"/>
                  <a:cs typeface="Oswald"/>
                  <a:sym typeface="Oswald"/>
                </a:rPr>
                <a:t>regular table</a:t>
              </a:r>
              <a:endParaRPr sz="5300">
                <a:solidFill>
                  <a:srgbClr val="00FF00"/>
                </a:solidFill>
                <a:latin typeface="Oswald"/>
                <a:ea typeface="Oswald"/>
                <a:cs typeface="Oswald"/>
                <a:sym typeface="Oswald"/>
              </a:endParaRPr>
            </a:p>
            <a:p>
              <a:pPr indent="0" lvl="0" marL="0" rtl="0" algn="ctr">
                <a:spcBef>
                  <a:spcPts val="0"/>
                </a:spcBef>
                <a:spcAft>
                  <a:spcPts val="0"/>
                </a:spcAft>
                <a:buNone/>
              </a:pPr>
              <a:r>
                <a:t/>
              </a:r>
              <a:endParaRPr b="1" sz="3300">
                <a:solidFill>
                  <a:srgbClr val="EA9999"/>
                </a:solidFill>
                <a:latin typeface="Average"/>
                <a:ea typeface="Average"/>
                <a:cs typeface="Average"/>
                <a:sym typeface="Average"/>
              </a:endParaRPr>
            </a:p>
            <a:p>
              <a:pPr indent="0" lvl="0" marL="0" rtl="0" algn="ctr">
                <a:spcBef>
                  <a:spcPts val="0"/>
                </a:spcBef>
                <a:spcAft>
                  <a:spcPts val="0"/>
                </a:spcAft>
                <a:buNone/>
              </a:pPr>
              <a:r>
                <a:rPr b="1" lang="en" sz="3300">
                  <a:solidFill>
                    <a:srgbClr val="EA9999"/>
                  </a:solidFill>
                  <a:latin typeface="Average"/>
                  <a:ea typeface="Average"/>
                  <a:cs typeface="Average"/>
                  <a:sym typeface="Average"/>
                </a:rPr>
                <a:t>Shading on a light table is terrible.  </a:t>
              </a:r>
              <a:br>
                <a:rPr b="1" lang="en" sz="3300">
                  <a:solidFill>
                    <a:srgbClr val="EA9999"/>
                  </a:solidFill>
                  <a:latin typeface="Average"/>
                  <a:ea typeface="Average"/>
                  <a:cs typeface="Average"/>
                  <a:sym typeface="Average"/>
                </a:rPr>
              </a:br>
              <a:endParaRPr b="1" sz="3300">
                <a:solidFill>
                  <a:srgbClr val="EA9999"/>
                </a:solidFill>
                <a:latin typeface="Average"/>
                <a:ea typeface="Average"/>
                <a:cs typeface="Average"/>
                <a:sym typeface="Average"/>
              </a:endParaRPr>
            </a:p>
            <a:p>
              <a:pPr indent="0" lvl="0" marL="0" rtl="0" algn="ctr">
                <a:spcBef>
                  <a:spcPts val="0"/>
                </a:spcBef>
                <a:spcAft>
                  <a:spcPts val="0"/>
                </a:spcAft>
                <a:buNone/>
              </a:pPr>
              <a:r>
                <a:rPr lang="en" sz="3300">
                  <a:solidFill>
                    <a:srgbClr val="CCCCCC"/>
                  </a:solidFill>
                  <a:latin typeface="Average"/>
                  <a:ea typeface="Average"/>
                  <a:cs typeface="Average"/>
                  <a:sym typeface="Average"/>
                </a:rPr>
                <a:t>It makes your project pale, low contrast and streaky.</a:t>
              </a:r>
              <a:endParaRPr sz="1700">
                <a:solidFill>
                  <a:srgbClr val="CCCCCC"/>
                </a:solidFill>
                <a:latin typeface="Average"/>
                <a:ea typeface="Average"/>
                <a:cs typeface="Average"/>
                <a:sym typeface="Average"/>
              </a:endParaRPr>
            </a:p>
          </p:txBody>
        </p:sp>
        <p:pic>
          <p:nvPicPr>
            <p:cNvPr id="384" name="Google Shape;384;p65"/>
            <p:cNvPicPr preferRelativeResize="0"/>
            <p:nvPr/>
          </p:nvPicPr>
          <p:blipFill>
            <a:blip r:embed="rId3">
              <a:alphaModFix/>
            </a:blip>
            <a:stretch>
              <a:fillRect/>
            </a:stretch>
          </p:blipFill>
          <p:spPr>
            <a:xfrm>
              <a:off x="3882000" y="3883475"/>
              <a:ext cx="2269563" cy="2974525"/>
            </a:xfrm>
            <a:prstGeom prst="rect">
              <a:avLst/>
            </a:prstGeom>
            <a:noFill/>
            <a:ln>
              <a:noFill/>
            </a:ln>
          </p:spPr>
        </p:pic>
        <p:pic>
          <p:nvPicPr>
            <p:cNvPr id="385" name="Google Shape;385;p65"/>
            <p:cNvPicPr preferRelativeResize="0"/>
            <p:nvPr/>
          </p:nvPicPr>
          <p:blipFill>
            <a:blip r:embed="rId4">
              <a:alphaModFix/>
            </a:blip>
            <a:stretch>
              <a:fillRect/>
            </a:stretch>
          </p:blipFill>
          <p:spPr>
            <a:xfrm>
              <a:off x="7055882" y="3883475"/>
              <a:ext cx="2088117" cy="2974525"/>
            </a:xfrm>
            <a:prstGeom prst="rect">
              <a:avLst/>
            </a:prstGeom>
            <a:noFill/>
            <a:ln>
              <a:noFill/>
            </a:ln>
          </p:spPr>
        </p:pic>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pic>
        <p:nvPicPr>
          <p:cNvPr id="390" name="Google Shape;390;p66"/>
          <p:cNvPicPr preferRelativeResize="0"/>
          <p:nvPr/>
        </p:nvPicPr>
        <p:blipFill>
          <a:blip r:embed="rId3">
            <a:alphaModFix/>
          </a:blip>
          <a:stretch>
            <a:fillRect/>
          </a:stretch>
        </p:blipFill>
        <p:spPr>
          <a:xfrm>
            <a:off x="4583524" y="873125"/>
            <a:ext cx="4560475" cy="5984875"/>
          </a:xfrm>
          <a:prstGeom prst="rect">
            <a:avLst/>
          </a:prstGeom>
          <a:noFill/>
          <a:ln>
            <a:noFill/>
          </a:ln>
        </p:spPr>
      </p:pic>
      <p:sp>
        <p:nvSpPr>
          <p:cNvPr id="391" name="Google Shape;391;p66"/>
          <p:cNvSpPr txBox="1"/>
          <p:nvPr/>
        </p:nvSpPr>
        <p:spPr>
          <a:xfrm>
            <a:off x="6400925" y="6400800"/>
            <a:ext cx="2743200" cy="457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800">
                <a:solidFill>
                  <a:srgbClr val="666666"/>
                </a:solidFill>
                <a:latin typeface="Oswald"/>
                <a:ea typeface="Oswald"/>
                <a:cs typeface="Oswald"/>
                <a:sym typeface="Oswald"/>
              </a:rPr>
              <a:t>Mostafa Mahmoud</a:t>
            </a:r>
            <a:endParaRPr sz="1800">
              <a:solidFill>
                <a:srgbClr val="666666"/>
              </a:solidFill>
              <a:latin typeface="Oswald"/>
              <a:ea typeface="Oswald"/>
              <a:cs typeface="Oswald"/>
              <a:sym typeface="Oswald"/>
            </a:endParaRPr>
          </a:p>
        </p:txBody>
      </p:sp>
      <p:sp>
        <p:nvSpPr>
          <p:cNvPr descr="Translations" id="392" name="Google Shape;392;p66"/>
          <p:cNvSpPr txBox="1"/>
          <p:nvPr/>
        </p:nvSpPr>
        <p:spPr>
          <a:xfrm>
            <a:off x="0" y="0"/>
            <a:ext cx="4583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50">
                <a:solidFill>
                  <a:srgbClr val="AAAAAA"/>
                </a:solidFill>
                <a:latin typeface="Average"/>
                <a:ea typeface="Average"/>
                <a:cs typeface="Average"/>
                <a:sym typeface="Average"/>
              </a:rPr>
              <a:t>ፊትዎን ከመጀመርዎ በፊት ቀለል ያሉ ቦታዎችን ማሸት ይጀምሩ</a:t>
            </a:r>
            <a:endParaRPr sz="1350">
              <a:solidFill>
                <a:srgbClr val="AAAAAA"/>
              </a:solidFill>
              <a:latin typeface="Average"/>
              <a:ea typeface="Average"/>
              <a:cs typeface="Average"/>
              <a:sym typeface="Average"/>
            </a:endParaRPr>
          </a:p>
          <a:p>
            <a:pPr indent="0" lvl="0" marL="0" rtl="1" algn="r">
              <a:spcBef>
                <a:spcPts val="0"/>
              </a:spcBef>
              <a:spcAft>
                <a:spcPts val="0"/>
              </a:spcAft>
              <a:buNone/>
            </a:pPr>
            <a:r>
              <a:rPr lang="en" sz="1350">
                <a:solidFill>
                  <a:srgbClr val="AAAAAA"/>
                </a:solidFill>
                <a:latin typeface="Average"/>
                <a:ea typeface="Average"/>
                <a:cs typeface="Average"/>
                <a:sym typeface="Average"/>
              </a:rPr>
              <a:t>ابدأ بتظليل المناطق الأسهل قبل البدء بتظليل وجهك</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Comenceu a ombrejar les zones més fàcils abans de començar la cara</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在开始画脸部之前，先开始画容易画的区域</a:t>
            </a:r>
            <a:endParaRPr sz="1350">
              <a:solidFill>
                <a:srgbClr val="AAAAAA"/>
              </a:solidFill>
              <a:latin typeface="Average"/>
              <a:ea typeface="Average"/>
              <a:cs typeface="Average"/>
              <a:sym typeface="Average"/>
            </a:endParaRPr>
          </a:p>
          <a:p>
            <a:pPr indent="0" lvl="0" marL="0" rtl="1" algn="r">
              <a:spcBef>
                <a:spcPts val="0"/>
              </a:spcBef>
              <a:spcAft>
                <a:spcPts val="0"/>
              </a:spcAft>
              <a:buNone/>
            </a:pPr>
            <a:r>
              <a:rPr lang="en" sz="1350">
                <a:solidFill>
                  <a:srgbClr val="AAAAAA"/>
                </a:solidFill>
                <a:latin typeface="Average"/>
                <a:ea typeface="Average"/>
                <a:cs typeface="Average"/>
                <a:sym typeface="Average"/>
              </a:rPr>
              <a:t>قبل از شروع صورت خود، سایه زدن به نواحی راحت تر را شروع کنید</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अपना चेहरा शुरू करने से पहले आसान क्षेत्रों को छायांकित करना शुरू करें</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顔を描く前に、簡単な部分から影をつけていきましょう</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얼굴을 시작하기 전에 쉬운 부위부터 음영을 칠하기 시작하세요</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Berî ku hûn rûyê xwe dest pê bikin, deverên hêsantir siya bikin</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Comece a sombrear as áreas mais fáceis antes de começar o rosto</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ਆਪਣਾ ਚਿਹਰਾ ਸ਼ੁਰੂ ਕਰਨ ਤੋਂ ਪਹਿਲਾਂ ਆਸਾਨ ਖੇਤਰਾਂ ਨੂੰ ਸ਼ੇਡਿੰਗ ਕਰਨਾ ਸ਼ੁਰੂ ਕਰੋ</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Начните заштриховывать более легкие участки, прежде чем приступать к лицу.</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Bilow hadh meelaha fudud ka hor inta aanad bilaabin wejigaaga</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Comience a sombrear las áreas más fáciles antes de comenzar con el rostro.</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Anza kutia kivuli maeneo rahisi zaidi kabla ya kuanza uso wako</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Simulan ang pagtatabing sa mas madaling mga lugar bago simulan ang iyong mukha</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Yüzünüze başlamadan önce daha kolay alanları gölgelendirmeye başlayın</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Почніть затінювати легші ділянки перед тим, як почати обличчя</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Bắt đầu tô bóng những vùng dễ hơn trước khi bắt đầu tô mặt</a:t>
            </a:r>
            <a:endParaRPr sz="1350">
              <a:solidFill>
                <a:srgbClr val="FFFFFF"/>
              </a:solidFill>
              <a:latin typeface="Oswald"/>
              <a:ea typeface="Oswald"/>
              <a:cs typeface="Oswald"/>
              <a:sym typeface="Oswald"/>
            </a:endParaRPr>
          </a:p>
        </p:txBody>
      </p:sp>
      <p:sp>
        <p:nvSpPr>
          <p:cNvPr id="393" name="Google Shape;393;p66"/>
          <p:cNvSpPr txBox="1"/>
          <p:nvPr/>
        </p:nvSpPr>
        <p:spPr>
          <a:xfrm>
            <a:off x="4583525" y="0"/>
            <a:ext cx="4560600" cy="87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Start shading </a:t>
            </a:r>
            <a:r>
              <a:rPr lang="en" sz="3000">
                <a:solidFill>
                  <a:srgbClr val="00FF00"/>
                </a:solidFill>
                <a:latin typeface="Oswald"/>
                <a:ea typeface="Oswald"/>
                <a:cs typeface="Oswald"/>
                <a:sym typeface="Oswald"/>
              </a:rPr>
              <a:t>easier areas </a:t>
            </a:r>
            <a:r>
              <a:rPr lang="en" sz="3000">
                <a:solidFill>
                  <a:srgbClr val="FFFFFF"/>
                </a:solidFill>
                <a:latin typeface="Oswald"/>
                <a:ea typeface="Oswald"/>
                <a:cs typeface="Oswald"/>
                <a:sym typeface="Oswald"/>
              </a:rPr>
              <a:t>before </a:t>
            </a:r>
            <a:r>
              <a:rPr lang="en" sz="3000">
                <a:solidFill>
                  <a:srgbClr val="FF0000"/>
                </a:solidFill>
                <a:latin typeface="Oswald"/>
                <a:ea typeface="Oswald"/>
                <a:cs typeface="Oswald"/>
                <a:sym typeface="Oswald"/>
              </a:rPr>
              <a:t>starting your face</a:t>
            </a:r>
            <a:endParaRPr sz="3000">
              <a:solidFill>
                <a:srgbClr val="FF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pic>
        <p:nvPicPr>
          <p:cNvPr id="398" name="Google Shape;398;p67"/>
          <p:cNvPicPr preferRelativeResize="0"/>
          <p:nvPr/>
        </p:nvPicPr>
        <p:blipFill>
          <a:blip r:embed="rId3">
            <a:alphaModFix/>
          </a:blip>
          <a:stretch>
            <a:fillRect/>
          </a:stretch>
        </p:blipFill>
        <p:spPr>
          <a:xfrm>
            <a:off x="4565649" y="849675"/>
            <a:ext cx="4578349" cy="6008325"/>
          </a:xfrm>
          <a:prstGeom prst="rect">
            <a:avLst/>
          </a:prstGeom>
          <a:noFill/>
          <a:ln>
            <a:noFill/>
          </a:ln>
        </p:spPr>
      </p:pic>
      <p:sp>
        <p:nvSpPr>
          <p:cNvPr id="399" name="Google Shape;399;p67"/>
          <p:cNvSpPr txBox="1"/>
          <p:nvPr/>
        </p:nvSpPr>
        <p:spPr>
          <a:xfrm>
            <a:off x="6400750" y="6400800"/>
            <a:ext cx="2743200" cy="457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800">
                <a:solidFill>
                  <a:srgbClr val="666666"/>
                </a:solidFill>
                <a:latin typeface="Oswald"/>
                <a:ea typeface="Oswald"/>
                <a:cs typeface="Oswald"/>
                <a:sym typeface="Oswald"/>
              </a:rPr>
              <a:t>James Aquino</a:t>
            </a:r>
            <a:endParaRPr sz="1800">
              <a:solidFill>
                <a:srgbClr val="666666"/>
              </a:solidFill>
              <a:latin typeface="Oswald"/>
              <a:ea typeface="Oswald"/>
              <a:cs typeface="Oswald"/>
              <a:sym typeface="Oswald"/>
            </a:endParaRPr>
          </a:p>
        </p:txBody>
      </p:sp>
      <p:sp>
        <p:nvSpPr>
          <p:cNvPr descr="Translations" id="400" name="Google Shape;400;p67"/>
          <p:cNvSpPr txBox="1"/>
          <p:nvPr/>
        </p:nvSpPr>
        <p:spPr>
          <a:xfrm>
            <a:off x="0" y="0"/>
            <a:ext cx="4578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እና ከጨለማው አካባቢዎች እስከ በጣም ቀላል ድረስ ይስሩ</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والعمل من المناطق الأكثر قتامة إلى المناطق الأكثر إشراقا</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I treballar des de les zones més fosques fins a les més clares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从最暗的地方到最亮的地方</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و از تاریک ترین مناطق تا روشن ترین مناطق کار کنید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और सबसे अंधेरे क्षेत्र से सबसे हल्के क्षेत्र की ओर काम करें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最も暗い部分から最も明るい部分まで作業します</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가장 어두운 부분부터 가장 밝은 부분까지 작업하세요.</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Û ji deverên herî tarî heta yên herî sivik bixebitin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 trabalhe das áreas mais escuras para as mais claras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ਅਤੇ ਸਭ ਤੋਂ ਹਨੇਰੇ ਖੇਤਰਾਂ ਤੋਂ ਹਲਕੇ ਤੱਕ ਕੰਮ ਕਰੋ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И работайте от самых темных участков к самым светлым.</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Oo ka shaqee meelaha ugu madow ilaa kuwa ugu fudud</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Y trabajar desde las zonas más oscuras hasta las más claras.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Na fanya kazi kutoka maeneo yenye giza hadi nyepesi zaidi</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At magtrabaho mula sa pinakamadilim na lugar hanggang sa pinakamaliwanag</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Ve en karanlık alanlardan en aydınlık alanlara doğru çalışın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І працюйте від найтемніших ділянок до найсвітліших</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Và làm việc từ vùng tối nhất đến vùng sáng nhất</a:t>
            </a:r>
            <a:endParaRPr>
              <a:solidFill>
                <a:srgbClr val="B7B7B7"/>
              </a:solidFill>
              <a:latin typeface="Average"/>
              <a:ea typeface="Average"/>
              <a:cs typeface="Average"/>
              <a:sym typeface="Average"/>
            </a:endParaRPr>
          </a:p>
        </p:txBody>
      </p:sp>
      <p:sp>
        <p:nvSpPr>
          <p:cNvPr id="401" name="Google Shape;401;p67"/>
          <p:cNvSpPr txBox="1"/>
          <p:nvPr/>
        </p:nvSpPr>
        <p:spPr>
          <a:xfrm>
            <a:off x="4565650" y="0"/>
            <a:ext cx="4578300" cy="849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900">
                <a:solidFill>
                  <a:srgbClr val="FFFFFF"/>
                </a:solidFill>
                <a:latin typeface="Oswald"/>
                <a:ea typeface="Oswald"/>
                <a:cs typeface="Oswald"/>
                <a:sym typeface="Oswald"/>
              </a:rPr>
              <a:t>And work from the </a:t>
            </a:r>
            <a:r>
              <a:rPr lang="en" sz="2900">
                <a:solidFill>
                  <a:srgbClr val="00FF00"/>
                </a:solidFill>
                <a:latin typeface="Oswald"/>
                <a:ea typeface="Oswald"/>
                <a:cs typeface="Oswald"/>
                <a:sym typeface="Oswald"/>
              </a:rPr>
              <a:t>darkest areas to the lightest</a:t>
            </a:r>
            <a:endParaRPr>
              <a:solidFill>
                <a:srgbClr val="00FF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id="214" name="Google Shape;214;p41"/>
          <p:cNvPicPr preferRelativeResize="0"/>
          <p:nvPr/>
        </p:nvPicPr>
        <p:blipFill>
          <a:blip r:embed="rId3">
            <a:alphaModFix/>
          </a:blip>
          <a:stretch>
            <a:fillRect/>
          </a:stretch>
        </p:blipFill>
        <p:spPr>
          <a:xfrm>
            <a:off x="-4400" y="1226182"/>
            <a:ext cx="2286000" cy="2960370"/>
          </a:xfrm>
          <a:prstGeom prst="rect">
            <a:avLst/>
          </a:prstGeom>
          <a:noFill/>
          <a:ln>
            <a:noFill/>
          </a:ln>
        </p:spPr>
      </p:pic>
      <p:sp>
        <p:nvSpPr>
          <p:cNvPr descr="Translations" id="215" name="Google Shape;215;p41"/>
          <p:cNvSpPr txBox="1"/>
          <p:nvPr/>
        </p:nvSpPr>
        <p:spPr>
          <a:xfrm>
            <a:off x="2281600" y="0"/>
            <a:ext cx="68622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50">
                <a:solidFill>
                  <a:srgbClr val="AAAAAA"/>
                </a:solidFill>
                <a:latin typeface="Average"/>
                <a:ea typeface="Average"/>
                <a:cs typeface="Average"/>
                <a:sym typeface="Average"/>
              </a:rPr>
              <a:t>የቁም ሥዕላችንን በብርሃን ጠረጴዛ ላይ በመሳል ስለ ጥንታዊ ቻይናውያን እና ግብፃውያን ጥበብ እየተማርን ነው።</a:t>
            </a:r>
            <a:endParaRPr sz="125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نحن نرسم مخططًا ضوئيًا لصورتنا على طاولة الضوء ونتعلم عن الفن الصيني والمصري القديم.</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Estem dibuixant un contorn lleuger del nostre retrat sobre una taula de llum i aprenent sobre l'art antic xinès i egipci.</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我们正在光桌上为我们的肖像画出轮廓，并学习古代中国和埃及艺术。</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ما یک طرح کلی از پرتره خود را روی یک میز نورانی می کشیم و در مورد هنر چینی و مصر باستان یاد می گیریم.</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हम एक प्रकाश तालिका पर अपने चित्र की एक प्रकाश रूपरेखा बना रहे हैं और प्राचीन चीनी और मिस्र की कला के बारे में सीख रहे हैं।</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私たちはライトテーブルに自分の肖像画の輪郭を軽く描き、古代中国とエジプトの美術について学んでいます。</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우리는 가벼운 테이블 위에 초상화의 윤곽을 그리며 고대 중국과 이집트 미술에 대해 배웁니다.</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Em xêzeke sivik a portreya xwe li ser maseyek sivik xêz dikin û hunera kevnar a çînî û misrî fêr dibin.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Estamos desenhando um contorno claro do nosso retrato em uma mesa de luz e aprendendo sobre a arte antiga chinesa e egípcia.</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ਅਸੀਂ ਇੱਕ ਲਾਈਟ ਟੇਬਲ 'ਤੇ ਸਾਡੇ ਪੋਰਟਰੇਟ ਦੀ ਇੱਕ ਹਲਕੀ ਰੂਪਰੇਖਾ ਬਣਾ ਰਹੇ ਹਾਂ ਅਤੇ ਪ੍ਰਾਚੀਨ ਚੀਨੀ ਅਤੇ ਮਿਸਰੀ ਕਲਾ ਬਾਰੇ ਸਿੱਖ ਰਹੇ ਹਾਂ।</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Мы рисуем легкий контур нашего портрета на световом столе и изучаем древнекитайское и египетское искусство.</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Waxaan ku sawireynaa sawir iftiin ah oo ku saabsan sawirkayaga miiska iftiinka waxaanan baraneynaa farshaxankii hore ee Shiinaha iyo Masar.</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Estamos dibujando un contorno claro de nuestro retrato en una mesa de luz y aprendiendo sobre el arte antiguo chino y egipcio.</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Tunachora muhtasari mwepesi wa picha yetu kwenye jedwali jepesi na kujifunza kuhusu sanaa ya kale ya Kichina na Misri.</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Gumuguhit kami ng magaan na outline ng aming portrait sa isang light table at natututo tungkol sa sinaunang sining ng Tsino at Egyptian.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Portremizin ışıklı bir masa üzerinde hafif bir taslağını çiziyoruz ve antik Çin ve Mısır sanatı hakkında bilgi ediniyoruz.</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Малюємо світловий контур нашого портрета на світловому столику і знайомимося з стародавнім китайським і єгипетським мистецтвом.</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Chúng tôi đang vẽ phác thảo chân dung của mình trên bàn vẽ và tìm hiểu về nghệ thuật cổ đại Trung Quốc và Ai Cập.</a:t>
            </a:r>
            <a:endParaRPr sz="1300">
              <a:solidFill>
                <a:srgbClr val="CACACA"/>
              </a:solidFill>
              <a:latin typeface="Average"/>
              <a:ea typeface="Average"/>
              <a:cs typeface="Average"/>
              <a:sym typeface="Average"/>
            </a:endParaRPr>
          </a:p>
        </p:txBody>
      </p:sp>
      <p:sp>
        <p:nvSpPr>
          <p:cNvPr id="216" name="Google Shape;216;p41"/>
          <p:cNvSpPr txBox="1"/>
          <p:nvPr/>
        </p:nvSpPr>
        <p:spPr>
          <a:xfrm>
            <a:off x="-775" y="0"/>
            <a:ext cx="2278800" cy="109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What are we</a:t>
            </a:r>
            <a:br>
              <a:rPr lang="en" sz="3000">
                <a:solidFill>
                  <a:srgbClr val="FFFFFF"/>
                </a:solidFill>
                <a:latin typeface="Oswald"/>
                <a:ea typeface="Oswald"/>
                <a:cs typeface="Oswald"/>
                <a:sym typeface="Oswald"/>
              </a:rPr>
            </a:br>
            <a:r>
              <a:rPr lang="en" sz="3000">
                <a:solidFill>
                  <a:srgbClr val="FFFFFF"/>
                </a:solidFill>
                <a:latin typeface="Oswald"/>
                <a:ea typeface="Oswald"/>
                <a:cs typeface="Oswald"/>
                <a:sym typeface="Oswald"/>
              </a:rPr>
              <a:t>doing today?</a:t>
            </a:r>
            <a:endParaRPr/>
          </a:p>
        </p:txBody>
      </p:sp>
      <p:sp>
        <p:nvSpPr>
          <p:cNvPr id="217" name="Google Shape;217;p41"/>
          <p:cNvSpPr txBox="1"/>
          <p:nvPr/>
        </p:nvSpPr>
        <p:spPr>
          <a:xfrm>
            <a:off x="-4400" y="4434950"/>
            <a:ext cx="2286000" cy="2423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550">
                <a:solidFill>
                  <a:srgbClr val="CACACA"/>
                </a:solidFill>
                <a:latin typeface="Average"/>
                <a:ea typeface="Average"/>
                <a:cs typeface="Average"/>
                <a:sym typeface="Average"/>
              </a:rPr>
              <a:t>We are going to</a:t>
            </a:r>
            <a:r>
              <a:rPr b="1" lang="en" sz="1550">
                <a:solidFill>
                  <a:srgbClr val="FFFFFF"/>
                </a:solidFill>
                <a:latin typeface="Average"/>
                <a:ea typeface="Average"/>
                <a:cs typeface="Average"/>
                <a:sym typeface="Average"/>
              </a:rPr>
              <a:t> start our portrait</a:t>
            </a:r>
            <a:r>
              <a:rPr lang="en" sz="1550">
                <a:solidFill>
                  <a:srgbClr val="CACACA"/>
                </a:solidFill>
                <a:latin typeface="Average"/>
                <a:ea typeface="Average"/>
                <a:cs typeface="Average"/>
                <a:sym typeface="Average"/>
              </a:rPr>
              <a:t> project, beginning with creating a very </a:t>
            </a:r>
            <a:r>
              <a:rPr b="1" lang="en" sz="1550">
                <a:solidFill>
                  <a:srgbClr val="FFFFFF"/>
                </a:solidFill>
                <a:latin typeface="Average"/>
                <a:ea typeface="Average"/>
                <a:cs typeface="Average"/>
                <a:sym typeface="Average"/>
              </a:rPr>
              <a:t>light outline</a:t>
            </a:r>
            <a:r>
              <a:rPr lang="en" sz="1550">
                <a:solidFill>
                  <a:srgbClr val="CACACA"/>
                </a:solidFill>
                <a:latin typeface="Average"/>
                <a:ea typeface="Average"/>
                <a:cs typeface="Average"/>
                <a:sym typeface="Average"/>
              </a:rPr>
              <a:t> of the basic shapes using a </a:t>
            </a:r>
            <a:r>
              <a:rPr b="1" lang="en" sz="1550">
                <a:solidFill>
                  <a:srgbClr val="FFFFFF"/>
                </a:solidFill>
                <a:latin typeface="Average"/>
                <a:ea typeface="Average"/>
                <a:cs typeface="Average"/>
                <a:sym typeface="Average"/>
              </a:rPr>
              <a:t>light table</a:t>
            </a:r>
            <a:r>
              <a:rPr lang="en" sz="1550">
                <a:solidFill>
                  <a:srgbClr val="CACACA"/>
                </a:solidFill>
                <a:latin typeface="Average"/>
                <a:ea typeface="Average"/>
                <a:cs typeface="Average"/>
                <a:sym typeface="Average"/>
              </a:rPr>
              <a:t>. We are also learning about ancient Chinese and Egyptian art.</a:t>
            </a:r>
            <a:endParaRPr sz="155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grpSp>
        <p:nvGrpSpPr>
          <p:cNvPr id="406" name="Google Shape;406;p68"/>
          <p:cNvGrpSpPr/>
          <p:nvPr/>
        </p:nvGrpSpPr>
        <p:grpSpPr>
          <a:xfrm>
            <a:off x="0" y="0"/>
            <a:ext cx="2738700" cy="6387175"/>
            <a:chOff x="0" y="0"/>
            <a:chExt cx="2738700" cy="6387175"/>
          </a:xfrm>
        </p:grpSpPr>
        <p:pic>
          <p:nvPicPr>
            <p:cNvPr id="407" name="Google Shape;407;p68"/>
            <p:cNvPicPr preferRelativeResize="0"/>
            <p:nvPr/>
          </p:nvPicPr>
          <p:blipFill>
            <a:blip r:embed="rId3">
              <a:alphaModFix/>
            </a:blip>
            <a:stretch>
              <a:fillRect/>
            </a:stretch>
          </p:blipFill>
          <p:spPr>
            <a:xfrm>
              <a:off x="50" y="4117925"/>
              <a:ext cx="2738601" cy="2269250"/>
            </a:xfrm>
            <a:prstGeom prst="rect">
              <a:avLst/>
            </a:prstGeom>
            <a:noFill/>
            <a:ln>
              <a:noFill/>
            </a:ln>
          </p:spPr>
        </p:pic>
        <p:sp>
          <p:nvSpPr>
            <p:cNvPr id="408" name="Google Shape;408;p68"/>
            <p:cNvSpPr txBox="1"/>
            <p:nvPr/>
          </p:nvSpPr>
          <p:spPr>
            <a:xfrm>
              <a:off x="0" y="0"/>
              <a:ext cx="2738700" cy="411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900">
                  <a:solidFill>
                    <a:srgbClr val="FFFFFF"/>
                  </a:solidFill>
                  <a:latin typeface="Oswald"/>
                  <a:ea typeface="Oswald"/>
                  <a:cs typeface="Oswald"/>
                  <a:sym typeface="Oswald"/>
                </a:rPr>
                <a:t>For the good copy of your portrait, use </a:t>
              </a:r>
              <a:r>
                <a:rPr lang="en" sz="2900">
                  <a:solidFill>
                    <a:srgbClr val="00FF00"/>
                  </a:solidFill>
                  <a:latin typeface="Oswald"/>
                  <a:ea typeface="Oswald"/>
                  <a:cs typeface="Oswald"/>
                  <a:sym typeface="Oswald"/>
                </a:rPr>
                <a:t>one sheet</a:t>
              </a:r>
              <a:r>
                <a:rPr lang="en" sz="2900">
                  <a:solidFill>
                    <a:srgbClr val="FFFFFF"/>
                  </a:solidFill>
                  <a:latin typeface="Oswald"/>
                  <a:ea typeface="Oswald"/>
                  <a:cs typeface="Oswald"/>
                  <a:sym typeface="Oswald"/>
                </a:rPr>
                <a:t> of good drawing paper from your folder</a:t>
              </a:r>
              <a:endParaRPr sz="2900">
                <a:solidFill>
                  <a:srgbClr val="FFFFFF"/>
                </a:solidFill>
                <a:latin typeface="Oswald"/>
                <a:ea typeface="Oswald"/>
                <a:cs typeface="Oswald"/>
                <a:sym typeface="Oswald"/>
              </a:endParaRPr>
            </a:p>
            <a:p>
              <a:pPr indent="0" lvl="0" marL="0" rtl="0" algn="ctr">
                <a:spcBef>
                  <a:spcPts val="0"/>
                </a:spcBef>
                <a:spcAft>
                  <a:spcPts val="0"/>
                </a:spcAft>
                <a:buNone/>
              </a:pPr>
              <a:r>
                <a:t/>
              </a:r>
              <a:endParaRPr sz="2300">
                <a:solidFill>
                  <a:srgbClr val="FF0000"/>
                </a:solidFill>
                <a:latin typeface="Average"/>
                <a:ea typeface="Average"/>
                <a:cs typeface="Average"/>
                <a:sym typeface="Average"/>
              </a:endParaRPr>
            </a:p>
            <a:p>
              <a:pPr indent="0" lvl="0" marL="0" rtl="0" algn="ctr">
                <a:spcBef>
                  <a:spcPts val="0"/>
                </a:spcBef>
                <a:spcAft>
                  <a:spcPts val="0"/>
                </a:spcAft>
                <a:buNone/>
              </a:pPr>
              <a:r>
                <a:rPr b="1" lang="en" sz="2300">
                  <a:solidFill>
                    <a:srgbClr val="00FF00"/>
                  </a:solidFill>
                  <a:latin typeface="Average"/>
                  <a:ea typeface="Average"/>
                  <a:cs typeface="Average"/>
                  <a:sym typeface="Average"/>
                </a:rPr>
                <a:t>Keep the rest safe.</a:t>
              </a:r>
              <a:endParaRPr b="1">
                <a:solidFill>
                  <a:srgbClr val="00FF00"/>
                </a:solidFill>
              </a:endParaRPr>
            </a:p>
          </p:txBody>
        </p:sp>
      </p:grpSp>
      <p:sp>
        <p:nvSpPr>
          <p:cNvPr descr="Translations" id="409" name="Google Shape;409;p68"/>
          <p:cNvSpPr txBox="1"/>
          <p:nvPr/>
        </p:nvSpPr>
        <p:spPr>
          <a:xfrm>
            <a:off x="2738600" y="75"/>
            <a:ext cx="640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50">
                <a:solidFill>
                  <a:srgbClr val="AAAAAA"/>
                </a:solidFill>
                <a:latin typeface="Average"/>
                <a:ea typeface="Average"/>
                <a:cs typeface="Average"/>
                <a:sym typeface="Average"/>
              </a:rPr>
              <a:t>ለቁም ምስልዎ አንድ ጥሩ የስዕል ወረቀት ከአቃፊዎ ይጠቀሙ።</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استخدم ورقة واحدة من ورق الرسم الجيد من مجلدك لرسم صورتك الشخصية.</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Utilitzeu un bon full de paper de dibuix de la vostra carpeta per al vostre retrat.</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使用文件夹中的一张优质绘图纸来绘制您的肖像。</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از یک ورق کاغذ طراحی خوب از پوشه خود برای پرتره خود استفاده کنید.</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अपने चित्र के लिए अपने फ़ोल्डर से अच्छे ड्राइंग पेपर की एक शीट का उपयोग करें।</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肖像画には、フォルダーから良質の画用紙を 1 枚選び、使用します。</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폴더에서 좋은 도화지 한 장을 꺼내 초상화를 그리세요.</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Ji bo portreya xwe ji peldanka xwe yek kaxezek xêzkirina baş bikar bînin.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Use uma folha de papel de desenho de boa qualidade da sua pasta para o seu retrato.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ਆਪਣੇ ਪੋਰਟਰੇਟ ਲਈ ਆਪਣੇ ਫੋਲਡਰ ਵਿੱਚੋਂ ਚੰਗੇ ਡਰਾਇੰਗ ਪੇਪਰ ਦੀ ਇੱਕ ਸ਼ੀਟ ਦੀ ਵਰਤੋਂ ਕਰੋ।</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Для портрета используйте один лист хорошей чертежной бумаги из вашей папки.</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U isticmaal hal xaashi warqad sawir wanaagsan oo galkaaga ah sawirkaaga.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Utilice una hoja de buen papel de dibujo de su carpeta para su retrato.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Tumia karatasi moja nzuri ya kuchora kutoka kwa folda yako kwa picha yako.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Gumamit ng isang sheet ng magandang drawing paper mula sa iyong folder para sa iyong portrait.</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Portreniz için klasörünüzden kaliteli bir çizim kağıdı kullanın.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Для портрета використовуйте один аркуш хорошого паперу для малювання з вашої папки.</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Sử dụng một tờ giấy vẽ đẹp từ tập tài liệu để vẽ chân dung.</a:t>
            </a:r>
            <a:endParaRPr sz="1550">
              <a:solidFill>
                <a:srgbClr val="AAAAAA"/>
              </a:solidFill>
              <a:latin typeface="Average"/>
              <a:ea typeface="Average"/>
              <a:cs typeface="Average"/>
              <a:sym typeface="Average"/>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17" name="Shape 417"/>
        <p:cNvGrpSpPr/>
        <p:nvPr/>
      </p:nvGrpSpPr>
      <p:grpSpPr>
        <a:xfrm>
          <a:off x="0" y="0"/>
          <a:ext cx="0" cy="0"/>
          <a:chOff x="0" y="0"/>
          <a:chExt cx="0" cy="0"/>
        </a:xfrm>
      </p:grpSpPr>
      <p:pic>
        <p:nvPicPr>
          <p:cNvPr id="418" name="Google Shape;418;p70"/>
          <p:cNvPicPr preferRelativeResize="0"/>
          <p:nvPr/>
        </p:nvPicPr>
        <p:blipFill>
          <a:blip r:embed="rId3">
            <a:alphaModFix/>
          </a:blip>
          <a:stretch>
            <a:fillRect/>
          </a:stretch>
        </p:blipFill>
        <p:spPr>
          <a:xfrm>
            <a:off x="1143000" y="0"/>
            <a:ext cx="6858000" cy="6858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graphicFrame>
        <p:nvGraphicFramePr>
          <p:cNvPr id="423" name="Google Shape;423;p71"/>
          <p:cNvGraphicFramePr/>
          <p:nvPr/>
        </p:nvGraphicFramePr>
        <p:xfrm>
          <a:off x="1156625" y="137313"/>
          <a:ext cx="3000000" cy="3000000"/>
        </p:xfrm>
        <a:graphic>
          <a:graphicData uri="http://schemas.openxmlformats.org/drawingml/2006/table">
            <a:tbl>
              <a:tblPr>
                <a:noFill/>
                <a:tableStyleId>{5950909F-D495-4438-AB18-FC86E26F917E}</a:tableStyleId>
              </a:tblPr>
              <a:tblGrid>
                <a:gridCol w="1366150"/>
                <a:gridCol w="1366150"/>
                <a:gridCol w="1366150"/>
                <a:gridCol w="1366150"/>
                <a:gridCol w="1366150"/>
              </a:tblGrid>
              <a:tr h="875250">
                <a:tc gridSpan="5">
                  <a:txBody>
                    <a:bodyPr/>
                    <a:lstStyle/>
                    <a:p>
                      <a:pPr indent="0" lvl="0" marL="0" rtl="0" algn="ctr">
                        <a:lnSpc>
                          <a:spcPct val="115000"/>
                        </a:lnSpc>
                        <a:spcBef>
                          <a:spcPts val="0"/>
                        </a:spcBef>
                        <a:spcAft>
                          <a:spcPts val="0"/>
                        </a:spcAft>
                        <a:buNone/>
                      </a:pPr>
                      <a:r>
                        <a:rPr lang="en" sz="4800">
                          <a:solidFill>
                            <a:srgbClr val="EFEFEF"/>
                          </a:solidFill>
                          <a:latin typeface="Oswald"/>
                          <a:ea typeface="Oswald"/>
                          <a:cs typeface="Oswald"/>
                          <a:sym typeface="Oswald"/>
                        </a:rPr>
                        <a:t>Self-portrait Calendar</a:t>
                      </a:r>
                      <a:endParaRPr sz="4800">
                        <a:solidFill>
                          <a:srgbClr val="EFEFEF"/>
                        </a:solidFill>
                        <a:latin typeface="Oswald"/>
                        <a:ea typeface="Oswald"/>
                        <a:cs typeface="Oswald"/>
                        <a:sym typeface="Oswald"/>
                      </a:endParaRPr>
                    </a:p>
                  </a:txBody>
                  <a:tcPr marT="19050" marB="19050" marR="28575" marL="28575" anchor="ctr">
                    <a:lnL cap="flat" cmpd="sng" w="9525">
                      <a:solidFill>
                        <a:srgbClr val="000000">
                          <a:alpha val="0"/>
                        </a:srgbClr>
                      </a:solidFill>
                      <a:prstDash val="solid"/>
                      <a:round/>
                      <a:headEnd len="sm" w="sm" type="none"/>
                      <a:tailEnd len="sm" w="sm" type="none"/>
                    </a:lnL>
                    <a:lnB cap="flat" cmpd="sng" w="19050">
                      <a:solidFill>
                        <a:srgbClr val="EFEFEF"/>
                      </a:solidFill>
                      <a:prstDash val="solid"/>
                      <a:round/>
                      <a:headEnd len="sm" w="sm" type="none"/>
                      <a:tailEnd len="sm" w="sm" type="none"/>
                    </a:lnB>
                  </a:tcPr>
                </a:tc>
                <a:tc hMerge="1"/>
                <a:tc hMerge="1"/>
                <a:tc hMerge="1"/>
                <a:tc hMerge="1"/>
              </a:tr>
              <a:tr h="875250">
                <a:tc>
                  <a:txBody>
                    <a:bodyPr/>
                    <a:lstStyle/>
                    <a:p>
                      <a:pPr indent="0" lvl="0" marL="0" rtl="0" algn="ctr">
                        <a:lnSpc>
                          <a:spcPct val="115000"/>
                        </a:lnSpc>
                        <a:spcBef>
                          <a:spcPts val="0"/>
                        </a:spcBef>
                        <a:spcAft>
                          <a:spcPts val="0"/>
                        </a:spcAft>
                        <a:buNone/>
                      </a:pPr>
                      <a:r>
                        <a:t/>
                      </a:r>
                      <a:endParaRPr sz="16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solidFill>
                  </a:tcPr>
                </a:tc>
                <a:tc>
                  <a:txBody>
                    <a:bodyPr/>
                    <a:lstStyle/>
                    <a:p>
                      <a:pPr indent="0" lvl="0" marL="0" marR="0" rtl="0" algn="ctr">
                        <a:lnSpc>
                          <a:spcPct val="115000"/>
                        </a:lnSpc>
                        <a:spcBef>
                          <a:spcPts val="0"/>
                        </a:spcBef>
                        <a:spcAft>
                          <a:spcPts val="0"/>
                        </a:spcAft>
                        <a:buNone/>
                      </a:pPr>
                      <a:r>
                        <a:t/>
                      </a:r>
                      <a:endParaRPr sz="16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marR="0" rtl="0" algn="ctr">
                        <a:lnSpc>
                          <a:spcPct val="115000"/>
                        </a:lnSpc>
                        <a:spcBef>
                          <a:spcPts val="0"/>
                        </a:spcBef>
                        <a:spcAft>
                          <a:spcPts val="0"/>
                        </a:spcAft>
                        <a:buNone/>
                      </a:pPr>
                      <a:r>
                        <a:t/>
                      </a:r>
                      <a:endParaRPr sz="16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3600">
                          <a:solidFill>
                            <a:srgbClr val="6AA84F"/>
                          </a:solidFill>
                          <a:latin typeface="Oswald"/>
                          <a:ea typeface="Oswald"/>
                          <a:cs typeface="Oswald"/>
                          <a:sym typeface="Oswald"/>
                        </a:rPr>
                        <a:t>Hello!</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2400">
                          <a:solidFill>
                            <a:srgbClr val="6AA84F"/>
                          </a:solidFill>
                          <a:latin typeface="Oswald"/>
                          <a:ea typeface="Oswald"/>
                          <a:cs typeface="Oswald"/>
                          <a:sym typeface="Oswald"/>
                        </a:rPr>
                        <a:t>Skill builders</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r>
              <a:tr h="944550">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9</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10</a:t>
                      </a:r>
                      <a:endParaRPr sz="4800">
                        <a:solidFill>
                          <a:srgbClr val="6AA84F"/>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11</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12</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13</a:t>
                      </a:r>
                      <a:endParaRPr sz="2400">
                        <a:solidFill>
                          <a:srgbClr val="6AA84F"/>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r>
              <a:tr h="944550">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15</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16</a:t>
                      </a:r>
                      <a:endParaRPr sz="4800">
                        <a:solidFill>
                          <a:srgbClr val="6AA84F"/>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2200">
                          <a:solidFill>
                            <a:srgbClr val="6AA84F"/>
                          </a:solidFill>
                          <a:latin typeface="Oswald"/>
                          <a:ea typeface="Oswald"/>
                          <a:cs typeface="Oswald"/>
                          <a:sym typeface="Oswald"/>
                        </a:rPr>
                        <a:t>Lightly outline</a:t>
                      </a:r>
                      <a:endParaRPr sz="2200">
                        <a:solidFill>
                          <a:srgbClr val="6AA84F"/>
                        </a:solidFill>
                        <a:latin typeface="Oswald"/>
                        <a:ea typeface="Oswald"/>
                        <a:cs typeface="Oswald"/>
                        <a:sym typeface="Oswald"/>
                      </a:endParaRPr>
                    </a:p>
                    <a:p>
                      <a:pPr indent="0" lvl="0" marL="0" rtl="0" algn="ctr">
                        <a:lnSpc>
                          <a:spcPct val="115000"/>
                        </a:lnSpc>
                        <a:spcBef>
                          <a:spcPts val="0"/>
                        </a:spcBef>
                        <a:spcAft>
                          <a:spcPts val="0"/>
                        </a:spcAft>
                        <a:buNone/>
                      </a:pPr>
                      <a:r>
                        <a:rPr lang="en" sz="2200">
                          <a:solidFill>
                            <a:srgbClr val="6AA84F"/>
                          </a:solidFill>
                          <a:latin typeface="Oswald"/>
                          <a:ea typeface="Oswald"/>
                          <a:cs typeface="Oswald"/>
                          <a:sym typeface="Oswald"/>
                        </a:rPr>
                        <a:t>portrait </a:t>
                      </a:r>
                      <a:endParaRPr sz="22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18</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marR="0" rtl="0" algn="ctr">
                        <a:lnSpc>
                          <a:spcPct val="115000"/>
                        </a:lnSpc>
                        <a:spcBef>
                          <a:spcPts val="0"/>
                        </a:spcBef>
                        <a:spcAft>
                          <a:spcPts val="0"/>
                        </a:spcAft>
                        <a:buNone/>
                      </a:pPr>
                      <a:r>
                        <a:rPr lang="en" sz="2400">
                          <a:solidFill>
                            <a:srgbClr val="6AA84F"/>
                          </a:solidFill>
                          <a:latin typeface="Oswald"/>
                          <a:ea typeface="Oswald"/>
                          <a:cs typeface="Oswald"/>
                          <a:sym typeface="Oswald"/>
                        </a:rPr>
                        <a:t>First shading layer</a:t>
                      </a:r>
                      <a:endParaRPr sz="2400">
                        <a:solidFill>
                          <a:srgbClr val="6AA84F"/>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r>
              <a:tr h="944550">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22</a:t>
                      </a:r>
                      <a:endParaRPr sz="48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2000">
                          <a:solidFill>
                            <a:srgbClr val="6AA84F"/>
                          </a:solidFill>
                          <a:latin typeface="Oswald"/>
                          <a:ea typeface="Oswald"/>
                          <a:cs typeface="Oswald"/>
                          <a:sym typeface="Oswald"/>
                        </a:rPr>
                        <a:t>Second </a:t>
                      </a:r>
                      <a:endParaRPr sz="2000">
                        <a:solidFill>
                          <a:srgbClr val="6AA84F"/>
                        </a:solidFill>
                        <a:latin typeface="Oswald"/>
                        <a:ea typeface="Oswald"/>
                        <a:cs typeface="Oswald"/>
                        <a:sym typeface="Oswald"/>
                      </a:endParaRPr>
                    </a:p>
                    <a:p>
                      <a:pPr indent="0" lvl="0" marL="0" rtl="0" algn="ctr">
                        <a:lnSpc>
                          <a:spcPct val="115000"/>
                        </a:lnSpc>
                        <a:spcBef>
                          <a:spcPts val="0"/>
                        </a:spcBef>
                        <a:spcAft>
                          <a:spcPts val="0"/>
                        </a:spcAft>
                        <a:buNone/>
                      </a:pPr>
                      <a:r>
                        <a:rPr lang="en" sz="2000">
                          <a:solidFill>
                            <a:srgbClr val="6AA84F"/>
                          </a:solidFill>
                          <a:latin typeface="Oswald"/>
                          <a:ea typeface="Oswald"/>
                          <a:cs typeface="Oswald"/>
                          <a:sym typeface="Oswald"/>
                        </a:rPr>
                        <a:t>shading layer</a:t>
                      </a:r>
                      <a:endParaRPr sz="2000">
                        <a:solidFill>
                          <a:srgbClr val="6AA84F"/>
                        </a:solidFill>
                        <a:latin typeface="Oswald"/>
                        <a:ea typeface="Oswald"/>
                        <a:cs typeface="Oswald"/>
                        <a:sym typeface="Oswald"/>
                      </a:endParaRPr>
                    </a:p>
                    <a:p>
                      <a:pPr indent="0" lvl="0" marL="0" rtl="0" algn="ctr">
                        <a:lnSpc>
                          <a:spcPct val="115000"/>
                        </a:lnSpc>
                        <a:spcBef>
                          <a:spcPts val="0"/>
                        </a:spcBef>
                        <a:spcAft>
                          <a:spcPts val="0"/>
                        </a:spcAft>
                        <a:buNone/>
                      </a:pPr>
                      <a:r>
                        <a:rPr lang="en" sz="2000">
                          <a:solidFill>
                            <a:srgbClr val="6AA84F"/>
                          </a:solidFill>
                          <a:latin typeface="Oswald"/>
                          <a:ea typeface="Oswald"/>
                          <a:cs typeface="Oswald"/>
                          <a:sym typeface="Oswald"/>
                        </a:rPr>
                        <a:t> </a:t>
                      </a:r>
                      <a:r>
                        <a:rPr lang="en" sz="2000">
                          <a:solidFill>
                            <a:srgbClr val="BF9000"/>
                          </a:solidFill>
                          <a:latin typeface="Oswald"/>
                          <a:ea typeface="Oswald"/>
                          <a:cs typeface="Oswald"/>
                          <a:sym typeface="Oswald"/>
                        </a:rPr>
                        <a:t>&amp; Art history</a:t>
                      </a:r>
                      <a:endParaRPr sz="2000">
                        <a:solidFill>
                          <a:srgbClr val="BF9000"/>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24</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2300">
                          <a:solidFill>
                            <a:srgbClr val="6AA84F"/>
                          </a:solidFill>
                          <a:latin typeface="Oswald"/>
                          <a:ea typeface="Oswald"/>
                          <a:cs typeface="Oswald"/>
                          <a:sym typeface="Oswald"/>
                        </a:rPr>
                        <a:t>Final adjustments</a:t>
                      </a:r>
                      <a:endParaRPr sz="47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2300">
                          <a:solidFill>
                            <a:srgbClr val="6AA84F"/>
                          </a:solidFill>
                          <a:latin typeface="Oswald"/>
                          <a:ea typeface="Oswald"/>
                          <a:cs typeface="Oswald"/>
                          <a:sym typeface="Oswald"/>
                        </a:rPr>
                        <a:t>Last goal-setting day</a:t>
                      </a:r>
                      <a:endParaRPr sz="2300">
                        <a:solidFill>
                          <a:srgbClr val="6AA84F"/>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r>
              <a:tr h="944550">
                <a:tc>
                  <a:txBody>
                    <a:bodyPr/>
                    <a:lstStyle/>
                    <a:p>
                      <a:pPr indent="0" lvl="0" marL="0" rtl="0" algn="ctr">
                        <a:lnSpc>
                          <a:spcPct val="115000"/>
                        </a:lnSpc>
                        <a:spcBef>
                          <a:spcPts val="0"/>
                        </a:spcBef>
                        <a:spcAft>
                          <a:spcPts val="0"/>
                        </a:spcAft>
                        <a:buNone/>
                      </a:pPr>
                      <a:r>
                        <a:rPr lang="en" sz="2400">
                          <a:solidFill>
                            <a:srgbClr val="B7B7B7"/>
                          </a:solidFill>
                          <a:latin typeface="Oswald"/>
                          <a:ea typeface="Oswald"/>
                          <a:cs typeface="Oswald"/>
                          <a:sym typeface="Oswald"/>
                        </a:rPr>
                        <a:t>PD Day</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0E0E0"/>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700">
                          <a:solidFill>
                            <a:srgbClr val="B7B7B7"/>
                          </a:solidFill>
                          <a:latin typeface="Oswald"/>
                          <a:ea typeface="Oswald"/>
                          <a:cs typeface="Oswald"/>
                          <a:sym typeface="Oswald"/>
                        </a:rPr>
                        <a:t>Truth and Reconciliation Day</a:t>
                      </a:r>
                      <a:endParaRPr sz="17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800">
                          <a:solidFill>
                            <a:srgbClr val="B7B7B7"/>
                          </a:solidFill>
                          <a:latin typeface="Oswald"/>
                          <a:ea typeface="Oswald"/>
                          <a:cs typeface="Oswald"/>
                          <a:sym typeface="Oswald"/>
                        </a:rPr>
                        <a:t>Hand in /</a:t>
                      </a:r>
                      <a:br>
                        <a:rPr lang="en" sz="1800">
                          <a:solidFill>
                            <a:srgbClr val="B7B7B7"/>
                          </a:solidFill>
                          <a:latin typeface="Oswald"/>
                          <a:ea typeface="Oswald"/>
                          <a:cs typeface="Oswald"/>
                          <a:sym typeface="Oswald"/>
                        </a:rPr>
                      </a:br>
                      <a:r>
                        <a:rPr lang="en" sz="1800">
                          <a:solidFill>
                            <a:srgbClr val="B7B7B7"/>
                          </a:solidFill>
                          <a:latin typeface="Oswald"/>
                          <a:ea typeface="Oswald"/>
                          <a:cs typeface="Oswald"/>
                          <a:sym typeface="Oswald"/>
                        </a:rPr>
                        <a:t>Last in-class day for portrait</a:t>
                      </a:r>
                      <a:endParaRPr sz="48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990000"/>
                    </a:solidFill>
                  </a:tcPr>
                </a:tc>
                <a:tc>
                  <a:txBody>
                    <a:bodyPr/>
                    <a:lstStyle/>
                    <a:p>
                      <a:pPr indent="0" lvl="0" marL="0" rtl="0" algn="ctr">
                        <a:lnSpc>
                          <a:spcPct val="115000"/>
                        </a:lnSpc>
                        <a:spcBef>
                          <a:spcPts val="0"/>
                        </a:spcBef>
                        <a:spcAft>
                          <a:spcPts val="0"/>
                        </a:spcAft>
                        <a:buNone/>
                      </a:pPr>
                      <a:r>
                        <a:rPr lang="en" sz="2400">
                          <a:solidFill>
                            <a:srgbClr val="6AA84F"/>
                          </a:solidFill>
                          <a:latin typeface="Oswald"/>
                          <a:ea typeface="Oswald"/>
                          <a:cs typeface="Oswald"/>
                          <a:sym typeface="Oswald"/>
                        </a:rPr>
                        <a:t>Start the depth drawing</a:t>
                      </a:r>
                      <a:endParaRPr sz="36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marR="0" rtl="0" algn="ctr">
                        <a:lnSpc>
                          <a:spcPct val="115000"/>
                        </a:lnSpc>
                        <a:spcBef>
                          <a:spcPts val="0"/>
                        </a:spcBef>
                        <a:spcAft>
                          <a:spcPts val="0"/>
                        </a:spcAft>
                        <a:buNone/>
                      </a:pPr>
                      <a:r>
                        <a:rPr lang="en" sz="1800">
                          <a:solidFill>
                            <a:srgbClr val="B7B7B7"/>
                          </a:solidFill>
                          <a:latin typeface="Oswald"/>
                          <a:ea typeface="Oswald"/>
                          <a:cs typeface="Oswald"/>
                          <a:sym typeface="Oswald"/>
                        </a:rPr>
                        <a:t>Final day to hand in portrait</a:t>
                      </a:r>
                      <a:endParaRPr sz="48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990000"/>
                    </a:solidFill>
                  </a:tcPr>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graphicFrame>
        <p:nvGraphicFramePr>
          <p:cNvPr id="428" name="Google Shape;428;p72"/>
          <p:cNvGraphicFramePr/>
          <p:nvPr/>
        </p:nvGraphicFramePr>
        <p:xfrm>
          <a:off x="138" y="0"/>
          <a:ext cx="3000000" cy="3000000"/>
        </p:xfrm>
        <a:graphic>
          <a:graphicData uri="http://schemas.openxmlformats.org/drawingml/2006/table">
            <a:tbl>
              <a:tblPr>
                <a:noFill/>
                <a:tableStyleId>{48D0486C-3332-4F44-81C3-314C68750761}</a:tableStyleId>
              </a:tblPr>
              <a:tblGrid>
                <a:gridCol w="376000"/>
                <a:gridCol w="379425"/>
                <a:gridCol w="382850"/>
                <a:gridCol w="379425"/>
                <a:gridCol w="379425"/>
                <a:gridCol w="379425"/>
                <a:gridCol w="379425"/>
                <a:gridCol w="379425"/>
                <a:gridCol w="382850"/>
                <a:gridCol w="707475"/>
                <a:gridCol w="707475"/>
                <a:gridCol w="636550"/>
                <a:gridCol w="636550"/>
                <a:gridCol w="702675"/>
                <a:gridCol w="702675"/>
                <a:gridCol w="544025"/>
                <a:gridCol w="544025"/>
                <a:gridCol w="544025"/>
              </a:tblGrid>
              <a:tr h="625725">
                <a:tc gridSpan="18">
                  <a:txBody>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Self-portrait timeline</a:t>
                      </a:r>
                      <a:endParaRPr sz="3600">
                        <a:solidFill>
                          <a:srgbClr val="FFFFFF"/>
                        </a:solidFill>
                        <a:latin typeface="Oswald"/>
                        <a:ea typeface="Oswald"/>
                        <a:cs typeface="Oswald"/>
                        <a:sym typeface="Oswald"/>
                      </a:endParaRPr>
                    </a:p>
                  </a:txBody>
                  <a:tcPr marT="91425" marB="91425" marR="91425" marL="91425" anchor="ctr">
                    <a:lnB cap="flat" cmpd="sng" w="38100">
                      <a:solidFill>
                        <a:srgbClr val="FFFFFF"/>
                      </a:solidFill>
                      <a:prstDash val="solid"/>
                      <a:round/>
                      <a:headEnd len="sm" w="sm" type="none"/>
                      <a:tailEnd len="sm" w="sm" type="none"/>
                    </a:lnB>
                  </a:tcPr>
                </a:tc>
                <a:tc hMerge="1"/>
                <a:tc hMerge="1"/>
                <a:tc hMerge="1"/>
                <a:tc hMerge="1"/>
                <a:tc hMerge="1"/>
                <a:tc hMerge="1"/>
                <a:tc hMerge="1"/>
                <a:tc hMerge="1"/>
                <a:tc hMerge="1"/>
                <a:tc hMerge="1"/>
                <a:tc hMerge="1"/>
                <a:tc hMerge="1"/>
                <a:tc hMerge="1"/>
                <a:tc hMerge="1"/>
                <a:tc hMerge="1"/>
                <a:tc hMerge="1"/>
                <a:tc hMerge="1"/>
              </a:tr>
              <a:tr h="333925">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1</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2</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3</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4</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5</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6</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7</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8</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9</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1</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2</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F9000"/>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3</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4</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5</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6</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7</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8</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9</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r>
              <a:tr h="5091950">
                <a:tc gridSpan="9">
                  <a:txBody>
                    <a:bodyPr/>
                    <a:lstStyle/>
                    <a:p>
                      <a:pPr indent="0" lvl="0" marL="0" rtl="0" algn="ctr">
                        <a:lnSpc>
                          <a:spcPct val="150000"/>
                        </a:lnSpc>
                        <a:spcBef>
                          <a:spcPts val="0"/>
                        </a:spcBef>
                        <a:spcAft>
                          <a:spcPts val="0"/>
                        </a:spcAft>
                        <a:buNone/>
                      </a:pPr>
                      <a:r>
                        <a:t/>
                      </a:r>
                      <a:endParaRPr sz="1200">
                        <a:solidFill>
                          <a:srgbClr val="FFFFFF"/>
                        </a:solidFill>
                        <a:latin typeface="Open Sans SemiBold"/>
                        <a:ea typeface="Open Sans SemiBold"/>
                        <a:cs typeface="Open Sans SemiBold"/>
                        <a:sym typeface="Open Sans SemiBold"/>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Skill building</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የክህሎት ግንባታ</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بناء المهارات</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desenvolupament d'habilitats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技能培养</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ساخت مهارت</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कौशल विकास</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スキル構築</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기술 구축</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avakirina jêhatîbûnê</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desenvolvimento de habilidades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ਹੁਨਰ ਨਿਰਮਾਣ</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развитие навыков</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xirfad dhisid</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desarrollo de habilidades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kujenga ujuzi</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pagbuo ng kasanayan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beceri geliştirme</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формування навичок</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xây dựng kỹ năng</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hMerge="1"/>
                <a:tc hMerge="1"/>
                <a:tc hMerge="1"/>
                <a:tc hMerge="1"/>
                <a:tc hMerge="1"/>
                <a:tc hMerge="1"/>
                <a:tc hMerge="1"/>
                <a:tc hMerge="1"/>
                <a:tc gridSpan="2">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Light outline</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የብርሃን ንድፍ</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مخطط الضوء</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contorn lleuger</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浅色轮廓</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طرح کلی نور</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प्रकाश रूपरेखा</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明るい輪郭</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가벼운 윤곽</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nexşeya ronahî</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contorno claro</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ਰੋਸ਼ਨੀ ਰੂਪਰੇਖਾ</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световой контур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dulmar iftiin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contorno de luz</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muhtasari wa mwanga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liwanag na balangkas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hafif ana hat</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легкий контур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phác thảo ánh sáng</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F9000"/>
                    </a:solidFill>
                  </a:tcPr>
                </a:tc>
                <a:tc hMerge="1"/>
                <a:tc gridSpan="2">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First layer</a:t>
                      </a:r>
                      <a:endParaRPr>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የመጀመሪያ ንብርብር</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الطبقة الأولى</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primera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第一层</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لایه اول</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पहली सतह</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最初の層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첫 번째 레이어</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qata yekem</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primeira camada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ਪਹਿਲੀ ਪਰਤ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первый слой</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lakabka koowaad</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primera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safu ya kwanza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unang layer</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ilk katman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перший шар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lớp đầu tiên</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hMerge="1"/>
                <a:tc gridSpan="2">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Second layer </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ሁለተኛ ንብርብር</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الطبقة الثانية</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segona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第二层</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لایه دوم</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दूसरी परत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2層目</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두 번째 층</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qata duyemîn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segunda camada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ਦੂਜੀ ਪਰਤ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второй слой</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lakabka labaad</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segunda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safu ya pili</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pangalawang layer</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ikinci katman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другий шар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lớp thứ hai</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hMerge="1"/>
                <a:tc gridSpan="3">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sz="1300">
                          <a:solidFill>
                            <a:srgbClr val="FFFFFF"/>
                          </a:solidFill>
                          <a:latin typeface="Open Sans"/>
                          <a:ea typeface="Open Sans"/>
                          <a:cs typeface="Open Sans"/>
                          <a:sym typeface="Open Sans"/>
                        </a:rPr>
                        <a:t>Adjustment</a:t>
                      </a:r>
                      <a:endParaRPr b="1" sz="13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ማስተካከል</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تعديل</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ajust</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调整</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تنظیم</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समायोजन</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調整</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조정</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lêanî</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Ajuste</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ਵਿਵਸਥਾ</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корректирование</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hagaajinta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ajuste</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marekebisho</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pagsasaayos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ayarlama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коригування</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điều chỉnh</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hMerge="1"/>
                <a:tc hMerge="1"/>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73"/>
          <p:cNvSpPr txBox="1"/>
          <p:nvPr/>
        </p:nvSpPr>
        <p:spPr>
          <a:xfrm>
            <a:off x="19050" y="-6025"/>
            <a:ext cx="9144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Evaluation for the portrait project</a:t>
            </a:r>
            <a:endParaRPr sz="3000">
              <a:solidFill>
                <a:srgbClr val="FFFFFF"/>
              </a:solidFill>
              <a:latin typeface="Oswald"/>
              <a:ea typeface="Oswald"/>
              <a:cs typeface="Oswald"/>
              <a:sym typeface="Oswald"/>
            </a:endParaRPr>
          </a:p>
          <a:p>
            <a:pPr indent="0" lvl="0" marL="0" rtl="0" algn="l">
              <a:lnSpc>
                <a:spcPct val="115000"/>
              </a:lnSpc>
              <a:spcBef>
                <a:spcPts val="0"/>
              </a:spcBef>
              <a:spcAft>
                <a:spcPts val="0"/>
              </a:spcAft>
              <a:buNone/>
            </a:pPr>
            <a:r>
              <a:rPr b="1" lang="en" sz="1800">
                <a:solidFill>
                  <a:srgbClr val="FFFFFF"/>
                </a:solidFill>
                <a:latin typeface="Cabin"/>
                <a:ea typeface="Cabin"/>
                <a:cs typeface="Cabin"/>
                <a:sym typeface="Cabin"/>
              </a:rPr>
              <a:t>Proportion and detail: </a:t>
            </a:r>
            <a:r>
              <a:rPr b="1" lang="en" sz="1800">
                <a:solidFill>
                  <a:srgbClr val="00FF00"/>
                </a:solidFill>
                <a:latin typeface="Cabin"/>
                <a:ea typeface="Cabin"/>
                <a:cs typeface="Cabin"/>
                <a:sym typeface="Cabin"/>
              </a:rPr>
              <a:t>Shapes</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sizes</a:t>
            </a:r>
            <a:r>
              <a:rPr b="1" lang="en" sz="1800">
                <a:solidFill>
                  <a:srgbClr val="FFFFFF"/>
                </a:solidFill>
                <a:latin typeface="Cabin"/>
                <a:ea typeface="Cabin"/>
                <a:cs typeface="Cabin"/>
                <a:sym typeface="Cabin"/>
              </a:rPr>
              <a:t>, and </a:t>
            </a:r>
            <a:r>
              <a:rPr b="1" lang="en" sz="1800">
                <a:solidFill>
                  <a:srgbClr val="00FF00"/>
                </a:solidFill>
                <a:latin typeface="Cabin"/>
                <a:ea typeface="Cabin"/>
                <a:cs typeface="Cabin"/>
                <a:sym typeface="Cabin"/>
              </a:rPr>
              <a:t>contour </a:t>
            </a:r>
            <a:endParaRPr b="1" sz="1800">
              <a:solidFill>
                <a:srgbClr val="00FF00"/>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rPr b="1" lang="en" sz="1800">
                <a:solidFill>
                  <a:srgbClr val="FFFFFF"/>
                </a:solidFill>
                <a:latin typeface="Cabin"/>
                <a:ea typeface="Cabin"/>
                <a:cs typeface="Cabin"/>
                <a:sym typeface="Cabin"/>
              </a:rPr>
              <a:t>Shading technique: Deep </a:t>
            </a:r>
            <a:r>
              <a:rPr b="1" lang="en" sz="1800">
                <a:solidFill>
                  <a:srgbClr val="00FF00"/>
                </a:solidFill>
                <a:latin typeface="Cabin"/>
                <a:ea typeface="Cabin"/>
                <a:cs typeface="Cabin"/>
                <a:sym typeface="Cabin"/>
              </a:rPr>
              <a:t>black </a:t>
            </a:r>
            <a:r>
              <a:rPr b="1" lang="en" sz="1800">
                <a:solidFill>
                  <a:srgbClr val="FFFFFF"/>
                </a:solidFill>
                <a:latin typeface="Cabin"/>
                <a:ea typeface="Cabin"/>
                <a:cs typeface="Cabin"/>
                <a:sym typeface="Cabin"/>
              </a:rPr>
              <a:t>colours, </a:t>
            </a:r>
            <a:r>
              <a:rPr b="1" lang="en" sz="1800">
                <a:solidFill>
                  <a:srgbClr val="00FF00"/>
                </a:solidFill>
                <a:latin typeface="Cabin"/>
                <a:ea typeface="Cabin"/>
                <a:cs typeface="Cabin"/>
                <a:sym typeface="Cabin"/>
              </a:rPr>
              <a:t>smooth</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blending</a:t>
            </a:r>
            <a:endParaRPr sz="1000">
              <a:solidFill>
                <a:srgbClr val="00FF00"/>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rPr b="1" lang="en" sz="1800">
                <a:solidFill>
                  <a:srgbClr val="FFFFFF"/>
                </a:solidFill>
                <a:latin typeface="Cabin"/>
                <a:ea typeface="Cabin"/>
                <a:cs typeface="Cabin"/>
                <a:sym typeface="Cabin"/>
              </a:rPr>
              <a:t>Composition: </a:t>
            </a:r>
            <a:r>
              <a:rPr b="1" lang="en" sz="1800">
                <a:solidFill>
                  <a:srgbClr val="00FF00"/>
                </a:solidFill>
                <a:latin typeface="Cabin"/>
                <a:ea typeface="Cabin"/>
                <a:cs typeface="Cabin"/>
                <a:sym typeface="Cabin"/>
              </a:rPr>
              <a:t>Complete</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full</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finished</a:t>
            </a:r>
            <a:r>
              <a:rPr b="1" lang="en" sz="1800">
                <a:solidFill>
                  <a:srgbClr val="FFFFFF"/>
                </a:solidFill>
                <a:latin typeface="Cabin"/>
                <a:ea typeface="Cabin"/>
                <a:cs typeface="Cabin"/>
                <a:sym typeface="Cabin"/>
              </a:rPr>
              <a:t>, and </a:t>
            </a:r>
            <a:r>
              <a:rPr b="1" lang="en" sz="1800">
                <a:solidFill>
                  <a:srgbClr val="00FF00"/>
                </a:solidFill>
                <a:latin typeface="Cabin"/>
                <a:ea typeface="Cabin"/>
                <a:cs typeface="Cabin"/>
                <a:sym typeface="Cabin"/>
              </a:rPr>
              <a:t>balanced</a:t>
            </a:r>
            <a:endParaRPr b="1" sz="1800">
              <a:solidFill>
                <a:srgbClr val="00FF00"/>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p:txBody>
      </p:sp>
      <p:sp>
        <p:nvSpPr>
          <p:cNvPr id="434" name="Google Shape;434;p73"/>
          <p:cNvSpPr txBox="1"/>
          <p:nvPr/>
        </p:nvSpPr>
        <p:spPr>
          <a:xfrm>
            <a:off x="457200" y="764953"/>
            <a:ext cx="4042500" cy="178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መጠን እና ዝርዝር፡ </a:t>
            </a:r>
            <a:r>
              <a:rPr lang="en" sz="1100">
                <a:solidFill>
                  <a:srgbClr val="AAAAAA"/>
                </a:solidFill>
                <a:latin typeface="Average"/>
                <a:ea typeface="Average"/>
                <a:cs typeface="Average"/>
                <a:sym typeface="Average"/>
              </a:rPr>
              <a:t>ቅርጾች፣ መጠኖች እና ኮንቱር።</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النسبة والتفاصيل:</a:t>
            </a:r>
            <a:r>
              <a:rPr lang="en" sz="1100">
                <a:solidFill>
                  <a:srgbClr val="AAAAAA"/>
                </a:solidFill>
                <a:latin typeface="Average"/>
                <a:ea typeface="Average"/>
                <a:cs typeface="Average"/>
                <a:sym typeface="Average"/>
              </a:rPr>
              <a:t> الأشكال والأحجام والخطوط العريضة.</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Proporció i detall:</a:t>
            </a:r>
            <a:r>
              <a:rPr lang="en" sz="1100">
                <a:solidFill>
                  <a:srgbClr val="AAAAAA"/>
                </a:solidFill>
                <a:latin typeface="Average"/>
                <a:ea typeface="Average"/>
                <a:cs typeface="Average"/>
                <a:sym typeface="Average"/>
              </a:rPr>
              <a:t> formes, mides i contorn.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比例和细节：</a:t>
            </a:r>
            <a:r>
              <a:rPr lang="en" sz="1100">
                <a:solidFill>
                  <a:srgbClr val="AAAAAA"/>
                </a:solidFill>
                <a:latin typeface="Average"/>
                <a:ea typeface="Average"/>
                <a:cs typeface="Average"/>
                <a:sym typeface="Average"/>
              </a:rPr>
              <a:t>形状、大小和轮廓。</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تناسب و جزئیات: </a:t>
            </a:r>
            <a:r>
              <a:rPr lang="en" sz="1100">
                <a:solidFill>
                  <a:srgbClr val="AAAAAA"/>
                </a:solidFill>
                <a:latin typeface="Average"/>
                <a:ea typeface="Average"/>
                <a:cs typeface="Average"/>
                <a:sym typeface="Average"/>
              </a:rPr>
              <a:t>شکل ها، اندازه ها و کانتور.</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अनुपात और विवरण: </a:t>
            </a:r>
            <a:r>
              <a:rPr lang="en" sz="1100">
                <a:solidFill>
                  <a:srgbClr val="AAAAAA"/>
                </a:solidFill>
                <a:latin typeface="Average"/>
                <a:ea typeface="Average"/>
                <a:cs typeface="Average"/>
                <a:sym typeface="Average"/>
              </a:rPr>
              <a:t>आकृतियाँ, आकार और रूपरेखा।</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比率と詳細: </a:t>
            </a:r>
            <a:r>
              <a:rPr lang="en" sz="1100">
                <a:solidFill>
                  <a:srgbClr val="AAAAAA"/>
                </a:solidFill>
                <a:latin typeface="Average"/>
                <a:ea typeface="Average"/>
                <a:cs typeface="Average"/>
                <a:sym typeface="Average"/>
              </a:rPr>
              <a:t>形状、サイズ、輪郭。</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비율과 세부 사항:</a:t>
            </a:r>
            <a:r>
              <a:rPr lang="en" sz="1100">
                <a:solidFill>
                  <a:srgbClr val="AAAAAA"/>
                </a:solidFill>
                <a:latin typeface="Average"/>
                <a:ea typeface="Average"/>
                <a:cs typeface="Average"/>
                <a:sym typeface="Average"/>
              </a:rPr>
              <a:t> 모양, 크기, 윤곽선.</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Rêje û hûrgulî:</a:t>
            </a:r>
            <a:r>
              <a:rPr lang="en" sz="1100">
                <a:solidFill>
                  <a:srgbClr val="AAAAAA"/>
                </a:solidFill>
                <a:latin typeface="Average"/>
                <a:ea typeface="Average"/>
                <a:cs typeface="Average"/>
                <a:sym typeface="Average"/>
              </a:rPr>
              <a:t> Şêwe, mezinahî, û rêgez.</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Proporção e detalhe:</a:t>
            </a:r>
            <a:r>
              <a:rPr lang="en" sz="1100">
                <a:solidFill>
                  <a:srgbClr val="AAAAAA"/>
                </a:solidFill>
                <a:latin typeface="Average"/>
                <a:ea typeface="Average"/>
                <a:cs typeface="Average"/>
                <a:sym typeface="Average"/>
              </a:rPr>
              <a:t> formas, tamanhos e contornos.</a:t>
            </a:r>
            <a:endParaRPr b="1" sz="850">
              <a:solidFill>
                <a:srgbClr val="CCCCCC"/>
              </a:solidFill>
              <a:latin typeface="Cabin"/>
              <a:ea typeface="Cabin"/>
              <a:cs typeface="Cabin"/>
              <a:sym typeface="Cabin"/>
            </a:endParaRPr>
          </a:p>
        </p:txBody>
      </p:sp>
      <p:sp>
        <p:nvSpPr>
          <p:cNvPr id="435" name="Google Shape;435;p73"/>
          <p:cNvSpPr txBox="1"/>
          <p:nvPr/>
        </p:nvSpPr>
        <p:spPr>
          <a:xfrm>
            <a:off x="4457700" y="748575"/>
            <a:ext cx="4686300" cy="178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ਅਨੁਪਾਤ ਅਤੇ ਵੇਰਵੇ:</a:t>
            </a:r>
            <a:r>
              <a:rPr lang="en" sz="1100">
                <a:solidFill>
                  <a:srgbClr val="AAAAAA"/>
                </a:solidFill>
                <a:latin typeface="Average"/>
                <a:ea typeface="Average"/>
                <a:cs typeface="Average"/>
                <a:sym typeface="Average"/>
              </a:rPr>
              <a:t> ਆਕਾਰ, ਆਕਾਰ ਅਤੇ ਸਮਰੂਪ।</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Пропорции и детали:</a:t>
            </a:r>
            <a:r>
              <a:rPr lang="en" sz="1100">
                <a:solidFill>
                  <a:srgbClr val="AAAAAA"/>
                </a:solidFill>
                <a:latin typeface="Average"/>
                <a:ea typeface="Average"/>
                <a:cs typeface="Average"/>
                <a:sym typeface="Average"/>
              </a:rPr>
              <a:t> формы, размеры и контур.</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Saamiga iyo faahfaahinta:</a:t>
            </a:r>
            <a:r>
              <a:rPr lang="en" sz="1100">
                <a:solidFill>
                  <a:srgbClr val="AAAAAA"/>
                </a:solidFill>
                <a:latin typeface="Average"/>
                <a:ea typeface="Average"/>
                <a:cs typeface="Average"/>
                <a:sym typeface="Average"/>
              </a:rPr>
              <a:t> Qaababka, cabbirrada, iyo kontoorka.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Proporción y detalle: </a:t>
            </a:r>
            <a:r>
              <a:rPr lang="en" sz="1100">
                <a:solidFill>
                  <a:srgbClr val="AAAAAA"/>
                </a:solidFill>
                <a:latin typeface="Average"/>
                <a:ea typeface="Average"/>
                <a:cs typeface="Average"/>
                <a:sym typeface="Average"/>
              </a:rPr>
              <a:t>Formas, tamaños y contornos.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Uwiano na undani:</a:t>
            </a:r>
            <a:r>
              <a:rPr lang="en" sz="1100">
                <a:solidFill>
                  <a:srgbClr val="AAAAAA"/>
                </a:solidFill>
                <a:latin typeface="Average"/>
                <a:ea typeface="Average"/>
                <a:cs typeface="Average"/>
                <a:sym typeface="Average"/>
              </a:rPr>
              <a:t> Maumbo, ukubwa, na contour.</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Proporsyon at detalye:</a:t>
            </a:r>
            <a:r>
              <a:rPr lang="en" sz="1100">
                <a:solidFill>
                  <a:srgbClr val="AAAAAA"/>
                </a:solidFill>
                <a:latin typeface="Average"/>
                <a:ea typeface="Average"/>
                <a:cs typeface="Average"/>
                <a:sym typeface="Average"/>
              </a:rPr>
              <a:t> Mga hugis, sukat, at tabas.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Oran ve detay:</a:t>
            </a:r>
            <a:r>
              <a:rPr lang="en" sz="1100">
                <a:solidFill>
                  <a:srgbClr val="AAAAAA"/>
                </a:solidFill>
                <a:latin typeface="Average"/>
                <a:ea typeface="Average"/>
                <a:cs typeface="Average"/>
                <a:sym typeface="Average"/>
              </a:rPr>
              <a:t> Şekiller, boyutlar ve konturlar.</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Пропорції та деталі:</a:t>
            </a:r>
            <a:r>
              <a:rPr lang="en" sz="1100">
                <a:solidFill>
                  <a:srgbClr val="AAAAAA"/>
                </a:solidFill>
                <a:latin typeface="Average"/>
                <a:ea typeface="Average"/>
                <a:cs typeface="Average"/>
                <a:sym typeface="Average"/>
              </a:rPr>
              <a:t> форми, розміри та контур.</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Tỷ lệ và chi tiết: </a:t>
            </a:r>
            <a:r>
              <a:rPr lang="en" sz="1100">
                <a:solidFill>
                  <a:srgbClr val="AAAAAA"/>
                </a:solidFill>
                <a:latin typeface="Average"/>
                <a:ea typeface="Average"/>
                <a:cs typeface="Average"/>
                <a:sym typeface="Average"/>
              </a:rPr>
              <a:t>Hình dạng, kích thước và đường viền.</a:t>
            </a:r>
            <a:endParaRPr b="1" sz="1100">
              <a:solidFill>
                <a:srgbClr val="CCCCCC"/>
              </a:solidFill>
              <a:latin typeface="Cabin"/>
              <a:ea typeface="Cabin"/>
              <a:cs typeface="Cabin"/>
              <a:sym typeface="Cabin"/>
            </a:endParaRPr>
          </a:p>
        </p:txBody>
      </p:sp>
      <p:sp>
        <p:nvSpPr>
          <p:cNvPr id="436" name="Google Shape;436;p73"/>
          <p:cNvSpPr txBox="1"/>
          <p:nvPr/>
        </p:nvSpPr>
        <p:spPr>
          <a:xfrm>
            <a:off x="457200" y="2756301"/>
            <a:ext cx="4042500" cy="210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የጥላ ቴክኒክ: </a:t>
            </a:r>
            <a:r>
              <a:rPr lang="en" sz="1100">
                <a:solidFill>
                  <a:srgbClr val="AAAAAA"/>
                </a:solidFill>
                <a:latin typeface="Average"/>
                <a:ea typeface="Average"/>
                <a:cs typeface="Average"/>
                <a:sym typeface="Average"/>
              </a:rPr>
              <a:t>ጥልቅ ጥቁር ቀለሞች, ለስላሳ, ቅልቅል.</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تقنية التظليل: </a:t>
            </a:r>
            <a:r>
              <a:rPr lang="en" sz="1100">
                <a:solidFill>
                  <a:srgbClr val="AAAAAA"/>
                </a:solidFill>
                <a:latin typeface="Average"/>
                <a:ea typeface="Average"/>
                <a:cs typeface="Average"/>
                <a:sym typeface="Average"/>
              </a:rPr>
              <a:t>ألوان سوداء عميقة، ناعمة، مزج.</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Tècnica d'ombrejat:</a:t>
            </a:r>
            <a:r>
              <a:rPr lang="en" sz="1100">
                <a:solidFill>
                  <a:srgbClr val="AAAAAA"/>
                </a:solidFill>
                <a:latin typeface="Average"/>
                <a:ea typeface="Average"/>
                <a:cs typeface="Average"/>
                <a:sym typeface="Average"/>
              </a:rPr>
              <a:t> colors negres profunds, suaus, barrejats.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阴影技术：</a:t>
            </a:r>
            <a:r>
              <a:rPr lang="en" sz="1100">
                <a:solidFill>
                  <a:srgbClr val="AAAAAA"/>
                </a:solidFill>
                <a:latin typeface="Average"/>
                <a:ea typeface="Average"/>
                <a:cs typeface="Average"/>
                <a:sym typeface="Average"/>
              </a:rPr>
              <a:t>深黑色，平滑，混合。</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تکنیک سایه‌زنی: </a:t>
            </a:r>
            <a:r>
              <a:rPr lang="en" sz="1100">
                <a:solidFill>
                  <a:srgbClr val="AAAAAA"/>
                </a:solidFill>
                <a:latin typeface="Average"/>
                <a:ea typeface="Average"/>
                <a:cs typeface="Average"/>
                <a:sym typeface="Average"/>
              </a:rPr>
              <a:t>رنگ‌های سیاه عمیق، صاف، ترکیبی.</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छायांकन तकनीक:</a:t>
            </a:r>
            <a:r>
              <a:rPr lang="en" sz="1100">
                <a:solidFill>
                  <a:srgbClr val="AAAAAA"/>
                </a:solidFill>
                <a:latin typeface="Average"/>
                <a:ea typeface="Average"/>
                <a:cs typeface="Average"/>
                <a:sym typeface="Average"/>
              </a:rPr>
              <a:t> गहरे काले रंग, चिकना, सम्मिश्रण।</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シェーディングテクニック:</a:t>
            </a:r>
            <a:r>
              <a:rPr lang="en" sz="1100">
                <a:solidFill>
                  <a:srgbClr val="AAAAAA"/>
                </a:solidFill>
                <a:latin typeface="Average"/>
                <a:ea typeface="Average"/>
                <a:cs typeface="Average"/>
                <a:sym typeface="Average"/>
              </a:rPr>
              <a:t> 深い黒色、滑らか、ブレンド。</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음영 기법: </a:t>
            </a:r>
            <a:r>
              <a:rPr lang="en" sz="1100">
                <a:solidFill>
                  <a:srgbClr val="AAAAAA"/>
                </a:solidFill>
                <a:latin typeface="Average"/>
                <a:ea typeface="Average"/>
                <a:cs typeface="Average"/>
                <a:sym typeface="Average"/>
              </a:rPr>
              <a:t>진한 검은색, 매끄럽고 혼합됨.</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Teknîka şidandinê: </a:t>
            </a:r>
            <a:r>
              <a:rPr lang="en" sz="1100">
                <a:solidFill>
                  <a:srgbClr val="AAAAAA"/>
                </a:solidFill>
                <a:latin typeface="Average"/>
                <a:ea typeface="Average"/>
                <a:cs typeface="Average"/>
                <a:sym typeface="Average"/>
              </a:rPr>
              <a:t>Rengên reş ên kûr, nerm, tevlihev.</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Técnica de sombreamento:</a:t>
            </a:r>
            <a:r>
              <a:rPr lang="en" sz="1100">
                <a:solidFill>
                  <a:srgbClr val="AAAAAA"/>
                </a:solidFill>
                <a:latin typeface="Average"/>
                <a:ea typeface="Average"/>
                <a:cs typeface="Average"/>
                <a:sym typeface="Average"/>
              </a:rPr>
              <a:t> Cores pretas profundas, suaves e mescladas.</a:t>
            </a:r>
            <a:endParaRPr b="1" sz="850">
              <a:solidFill>
                <a:srgbClr val="CCCCCC"/>
              </a:solidFill>
              <a:latin typeface="Cabin"/>
              <a:ea typeface="Cabin"/>
              <a:cs typeface="Cabin"/>
              <a:sym typeface="Cabin"/>
            </a:endParaRPr>
          </a:p>
        </p:txBody>
      </p:sp>
      <p:sp>
        <p:nvSpPr>
          <p:cNvPr id="437" name="Google Shape;437;p73"/>
          <p:cNvSpPr txBox="1"/>
          <p:nvPr/>
        </p:nvSpPr>
        <p:spPr>
          <a:xfrm>
            <a:off x="4457700" y="2756308"/>
            <a:ext cx="4686300" cy="210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ਸ਼ੇਡਿੰਗ ਤਕਨੀਕ:</a:t>
            </a:r>
            <a:r>
              <a:rPr lang="en" sz="1100">
                <a:solidFill>
                  <a:srgbClr val="AAAAAA"/>
                </a:solidFill>
                <a:latin typeface="Average"/>
                <a:ea typeface="Average"/>
                <a:cs typeface="Average"/>
                <a:sym typeface="Average"/>
              </a:rPr>
              <a:t> ਡੂੰਘੇ ਕਾਲੇ ਰੰਗ, ਨਿਰਵਿਘਨ, ਮਿਸ਼ਰਣ।</a:t>
            </a:r>
            <a:endParaRPr b="1" sz="850">
              <a:solidFill>
                <a:srgbClr val="CCCCCC"/>
              </a:solidFill>
              <a:latin typeface="Cabin"/>
              <a:ea typeface="Cabin"/>
              <a:cs typeface="Cabin"/>
              <a:sym typeface="Cabin"/>
            </a:endParaRPr>
          </a:p>
          <a:p>
            <a:pPr indent="0" lvl="0" marL="0" rtl="0" algn="l">
              <a:spcBef>
                <a:spcPts val="0"/>
              </a:spcBef>
              <a:spcAft>
                <a:spcPts val="0"/>
              </a:spcAft>
              <a:buNone/>
            </a:pPr>
            <a:r>
              <a:rPr b="1" lang="en" sz="1100">
                <a:solidFill>
                  <a:srgbClr val="CCCCCC"/>
                </a:solidFill>
                <a:latin typeface="Cabin"/>
                <a:ea typeface="Cabin"/>
                <a:cs typeface="Cabin"/>
                <a:sym typeface="Cabin"/>
              </a:rPr>
              <a:t>Техника штриховки:</a:t>
            </a:r>
            <a:r>
              <a:rPr lang="en" sz="1100">
                <a:solidFill>
                  <a:srgbClr val="AAAAAA"/>
                </a:solidFill>
                <a:latin typeface="Average"/>
                <a:ea typeface="Average"/>
                <a:cs typeface="Average"/>
                <a:sym typeface="Average"/>
              </a:rPr>
              <a:t> Глубокие черные цвета, плавные переходы, смешивание.</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Farsamada hadhka:</a:t>
            </a:r>
            <a:r>
              <a:rPr lang="en" sz="1100">
                <a:solidFill>
                  <a:srgbClr val="AAAAAA"/>
                </a:solidFill>
                <a:latin typeface="Average"/>
                <a:ea typeface="Average"/>
                <a:cs typeface="Average"/>
                <a:sym typeface="Average"/>
              </a:rPr>
              <a:t> Midab madow oo qoto dheer, siman, isku dhafan.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Técnica de sombreado:</a:t>
            </a:r>
            <a:r>
              <a:rPr lang="en" sz="1100">
                <a:solidFill>
                  <a:srgbClr val="AAAAAA"/>
                </a:solidFill>
                <a:latin typeface="Average"/>
                <a:ea typeface="Average"/>
                <a:cs typeface="Average"/>
                <a:sym typeface="Average"/>
              </a:rPr>
              <a:t> Colores negros profundos, suaves y difuminados.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Mbinu ya kivuli: </a:t>
            </a:r>
            <a:r>
              <a:rPr lang="en" sz="1100">
                <a:solidFill>
                  <a:srgbClr val="AAAAAA"/>
                </a:solidFill>
                <a:latin typeface="Average"/>
                <a:ea typeface="Average"/>
                <a:cs typeface="Average"/>
                <a:sym typeface="Average"/>
              </a:rPr>
              <a:t>Rangi nyeusi za kina, laini, zinazochanganya.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Pamamaraan ng pagtatabing: </a:t>
            </a:r>
            <a:r>
              <a:rPr lang="en" sz="1100">
                <a:solidFill>
                  <a:srgbClr val="AAAAAA"/>
                </a:solidFill>
                <a:latin typeface="Average"/>
                <a:ea typeface="Average"/>
                <a:cs typeface="Average"/>
                <a:sym typeface="Average"/>
              </a:rPr>
              <a:t>Malalim na itim na kulay, makinis, pinaghalong.</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Gölgelendirme tekniği:</a:t>
            </a:r>
            <a:r>
              <a:rPr lang="en" sz="1100">
                <a:solidFill>
                  <a:srgbClr val="AAAAAA"/>
                </a:solidFill>
                <a:latin typeface="Average"/>
                <a:ea typeface="Average"/>
                <a:cs typeface="Average"/>
                <a:sym typeface="Average"/>
              </a:rPr>
              <a:t> Koyu siyah renkler, yumuşak, harmanlama.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Техніка затінення:</a:t>
            </a:r>
            <a:r>
              <a:rPr lang="en" sz="1100">
                <a:solidFill>
                  <a:srgbClr val="AAAAAA"/>
                </a:solidFill>
                <a:latin typeface="Average"/>
                <a:ea typeface="Average"/>
                <a:cs typeface="Average"/>
                <a:sym typeface="Average"/>
              </a:rPr>
              <a:t> глибокі чорні кольори, згладжування, змішування.</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Kỹ thuật tạo bóng: </a:t>
            </a:r>
            <a:r>
              <a:rPr lang="en" sz="1100">
                <a:solidFill>
                  <a:srgbClr val="AAAAAA"/>
                </a:solidFill>
                <a:latin typeface="Average"/>
                <a:ea typeface="Average"/>
                <a:cs typeface="Average"/>
                <a:sym typeface="Average"/>
              </a:rPr>
              <a:t>Màu đen đậm, mịn, hòa trộn.</a:t>
            </a:r>
            <a:endParaRPr>
              <a:solidFill>
                <a:srgbClr val="CACACA"/>
              </a:solidFill>
              <a:latin typeface="Average"/>
              <a:ea typeface="Average"/>
              <a:cs typeface="Average"/>
              <a:sym typeface="Average"/>
            </a:endParaRPr>
          </a:p>
          <a:p>
            <a:pPr indent="0" lvl="0" marL="0" rtl="0" algn="l">
              <a:spcBef>
                <a:spcPts val="0"/>
              </a:spcBef>
              <a:spcAft>
                <a:spcPts val="0"/>
              </a:spcAft>
              <a:buNone/>
            </a:pPr>
            <a:r>
              <a:t/>
            </a:r>
            <a:endParaRPr b="1" sz="850">
              <a:solidFill>
                <a:srgbClr val="CCCCCC"/>
              </a:solidFill>
              <a:latin typeface="Cabin"/>
              <a:ea typeface="Cabin"/>
              <a:cs typeface="Cabin"/>
              <a:sym typeface="Cabin"/>
            </a:endParaRPr>
          </a:p>
        </p:txBody>
      </p:sp>
      <p:sp>
        <p:nvSpPr>
          <p:cNvPr id="438" name="Google Shape;438;p73"/>
          <p:cNvSpPr txBox="1"/>
          <p:nvPr/>
        </p:nvSpPr>
        <p:spPr>
          <a:xfrm>
            <a:off x="457200" y="5131425"/>
            <a:ext cx="4042500" cy="158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ቅንብር፡</a:t>
            </a:r>
            <a:r>
              <a:rPr lang="en" sz="1100">
                <a:solidFill>
                  <a:srgbClr val="AAAAAA"/>
                </a:solidFill>
                <a:latin typeface="Average"/>
                <a:ea typeface="Average"/>
                <a:cs typeface="Average"/>
                <a:sym typeface="Average"/>
              </a:rPr>
              <a:t> ሙሉ፣ ሙሉ፣ የተጠናቀቀ እና ሚዛናዊ።</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التكوين: </a:t>
            </a:r>
            <a:r>
              <a:rPr lang="en" sz="1100">
                <a:solidFill>
                  <a:srgbClr val="AAAAAA"/>
                </a:solidFill>
                <a:latin typeface="Average"/>
                <a:ea typeface="Average"/>
                <a:cs typeface="Average"/>
                <a:sym typeface="Average"/>
              </a:rPr>
              <a:t>كامل، شامل، منتهٍ، ومتوازن.</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Composició: </a:t>
            </a:r>
            <a:r>
              <a:rPr lang="en" sz="1100">
                <a:solidFill>
                  <a:srgbClr val="AAAAAA"/>
                </a:solidFill>
                <a:latin typeface="Average"/>
                <a:ea typeface="Average"/>
                <a:cs typeface="Average"/>
                <a:sym typeface="Average"/>
              </a:rPr>
              <a:t>Complet, ple, acabat i equilibrat.</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构图：</a:t>
            </a:r>
            <a:r>
              <a:rPr lang="en" sz="1100">
                <a:solidFill>
                  <a:srgbClr val="AAAAAA"/>
                </a:solidFill>
                <a:latin typeface="Average"/>
                <a:ea typeface="Average"/>
                <a:cs typeface="Average"/>
                <a:sym typeface="Average"/>
              </a:rPr>
              <a:t>完整、充分、完善、平衡。</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ترکیب: </a:t>
            </a:r>
            <a:r>
              <a:rPr lang="en" sz="1100">
                <a:solidFill>
                  <a:srgbClr val="AAAAAA"/>
                </a:solidFill>
                <a:latin typeface="Average"/>
                <a:ea typeface="Average"/>
                <a:cs typeface="Average"/>
                <a:sym typeface="Average"/>
              </a:rPr>
              <a:t>کامل، کامل، تمام شده و متعادل.</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रचना:</a:t>
            </a:r>
            <a:r>
              <a:rPr lang="en" sz="1100">
                <a:solidFill>
                  <a:srgbClr val="AAAAAA"/>
                </a:solidFill>
                <a:latin typeface="Average"/>
                <a:ea typeface="Average"/>
                <a:cs typeface="Average"/>
                <a:sym typeface="Average"/>
              </a:rPr>
              <a:t> पूर्ण, सम्पूर्ण, समाप्त और संतुलित।</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構成:</a:t>
            </a:r>
            <a:r>
              <a:rPr lang="en" sz="1100">
                <a:solidFill>
                  <a:srgbClr val="AAAAAA"/>
                </a:solidFill>
                <a:latin typeface="Average"/>
                <a:ea typeface="Average"/>
                <a:cs typeface="Average"/>
                <a:sym typeface="Average"/>
              </a:rPr>
              <a:t> 完全、充実、完成、バランス。</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구성:</a:t>
            </a:r>
            <a:r>
              <a:rPr lang="en" sz="1100">
                <a:solidFill>
                  <a:srgbClr val="AAAAAA"/>
                </a:solidFill>
                <a:latin typeface="Average"/>
                <a:ea typeface="Average"/>
                <a:cs typeface="Average"/>
                <a:sym typeface="Average"/>
              </a:rPr>
              <a:t> 완벽하고, 충만하고, 완성되었으며, 균형 잡혀 있음.</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Pêkhatin: </a:t>
            </a:r>
            <a:r>
              <a:rPr lang="en" sz="1100">
                <a:solidFill>
                  <a:srgbClr val="AAAAAA"/>
                </a:solidFill>
                <a:latin typeface="Average"/>
                <a:ea typeface="Average"/>
                <a:cs typeface="Average"/>
                <a:sym typeface="Average"/>
              </a:rPr>
              <a:t>Temam, tije, qedandî û hevseng.</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Composição</a:t>
            </a:r>
            <a:r>
              <a:rPr lang="en" sz="1100">
                <a:solidFill>
                  <a:srgbClr val="AAAAAA"/>
                </a:solidFill>
                <a:latin typeface="Average"/>
                <a:ea typeface="Average"/>
                <a:cs typeface="Average"/>
                <a:sym typeface="Average"/>
              </a:rPr>
              <a:t>: Completa, plena, acabada e equilibrada.</a:t>
            </a:r>
            <a:endParaRPr b="1" sz="850">
              <a:solidFill>
                <a:srgbClr val="CCCCCC"/>
              </a:solidFill>
              <a:latin typeface="Cabin"/>
              <a:ea typeface="Cabin"/>
              <a:cs typeface="Cabin"/>
              <a:sym typeface="Cabin"/>
            </a:endParaRPr>
          </a:p>
        </p:txBody>
      </p:sp>
      <p:sp>
        <p:nvSpPr>
          <p:cNvPr id="439" name="Google Shape;439;p73"/>
          <p:cNvSpPr txBox="1"/>
          <p:nvPr/>
        </p:nvSpPr>
        <p:spPr>
          <a:xfrm>
            <a:off x="4457700" y="5131426"/>
            <a:ext cx="4686300" cy="158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ਰਚਨਾ: </a:t>
            </a:r>
            <a:r>
              <a:rPr lang="en" sz="1100">
                <a:solidFill>
                  <a:srgbClr val="AAAAAA"/>
                </a:solidFill>
                <a:latin typeface="Average"/>
                <a:ea typeface="Average"/>
                <a:cs typeface="Average"/>
                <a:sym typeface="Average"/>
              </a:rPr>
              <a:t>ਸੰਪੂਰਨ, ਸੰਪੂਰਨ, ਮੁਕੰਮਲ ਅਤੇ ਸੰਤੁਲਿਤ।</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Состав:</a:t>
            </a:r>
            <a:r>
              <a:rPr lang="en" sz="1100">
                <a:solidFill>
                  <a:srgbClr val="AAAAAA"/>
                </a:solidFill>
                <a:latin typeface="Average"/>
                <a:ea typeface="Average"/>
                <a:cs typeface="Average"/>
                <a:sym typeface="Average"/>
              </a:rPr>
              <a:t> полный, завершенный, законченный и сбалансированный.</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Halabuurka:</a:t>
            </a:r>
            <a:r>
              <a:rPr lang="en" sz="1100">
                <a:solidFill>
                  <a:srgbClr val="AAAAAA"/>
                </a:solidFill>
                <a:latin typeface="Average"/>
                <a:ea typeface="Average"/>
                <a:cs typeface="Average"/>
                <a:sym typeface="Average"/>
              </a:rPr>
              <a:t> Dhammaystir, buuxa, dhammaystiran, oo dheellitiran.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Composición: </a:t>
            </a:r>
            <a:r>
              <a:rPr lang="en" sz="1100">
                <a:solidFill>
                  <a:srgbClr val="AAAAAA"/>
                </a:solidFill>
                <a:latin typeface="Average"/>
                <a:ea typeface="Average"/>
                <a:cs typeface="Average"/>
                <a:sym typeface="Average"/>
              </a:rPr>
              <a:t>Completa, plena, acabada y equilibrada.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Muundo: </a:t>
            </a:r>
            <a:r>
              <a:rPr lang="en" sz="1100">
                <a:solidFill>
                  <a:srgbClr val="AAAAAA"/>
                </a:solidFill>
                <a:latin typeface="Average"/>
                <a:ea typeface="Average"/>
                <a:cs typeface="Average"/>
                <a:sym typeface="Average"/>
              </a:rPr>
              <a:t>Kamili, kamili, imekamilika, na yenye usawa.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Komposisyon:</a:t>
            </a:r>
            <a:r>
              <a:rPr lang="en" sz="1100">
                <a:solidFill>
                  <a:srgbClr val="AAAAAA"/>
                </a:solidFill>
                <a:latin typeface="Average"/>
                <a:ea typeface="Average"/>
                <a:cs typeface="Average"/>
                <a:sym typeface="Average"/>
              </a:rPr>
              <a:t> Kumpleto, buo, tapos, at balanse.</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Kompozisyon:</a:t>
            </a:r>
            <a:r>
              <a:rPr lang="en" sz="1100">
                <a:solidFill>
                  <a:srgbClr val="AAAAAA"/>
                </a:solidFill>
                <a:latin typeface="Average"/>
                <a:ea typeface="Average"/>
                <a:cs typeface="Average"/>
                <a:sym typeface="Average"/>
              </a:rPr>
              <a:t> Tam, eksiksiz, tamamlanmış ve dengeli.</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Склад:</a:t>
            </a:r>
            <a:r>
              <a:rPr lang="en" sz="1100">
                <a:solidFill>
                  <a:srgbClr val="AAAAAA"/>
                </a:solidFill>
                <a:latin typeface="Average"/>
                <a:ea typeface="Average"/>
                <a:cs typeface="Average"/>
                <a:sym typeface="Average"/>
              </a:rPr>
              <a:t> Повний, повний, завершений і збалансований.</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Thành phần:</a:t>
            </a:r>
            <a:r>
              <a:rPr lang="en" sz="1100">
                <a:solidFill>
                  <a:srgbClr val="AAAAAA"/>
                </a:solidFill>
                <a:latin typeface="Average"/>
                <a:ea typeface="Average"/>
                <a:cs typeface="Average"/>
                <a:sym typeface="Average"/>
              </a:rPr>
              <a:t> Hoàn chỉnh, đầy đủ, hoàn thiện và cân bằng.</a:t>
            </a:r>
            <a:endParaRPr b="1" sz="1100">
              <a:solidFill>
                <a:srgbClr val="CCCCCC"/>
              </a:solidFill>
              <a:latin typeface="Cabin"/>
              <a:ea typeface="Cabin"/>
              <a:cs typeface="Cabin"/>
              <a:sym typeface="Cabin"/>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74"/>
          <p:cNvSpPr txBox="1"/>
          <p:nvPr/>
        </p:nvSpPr>
        <p:spPr>
          <a:xfrm>
            <a:off x="0" y="0"/>
            <a:ext cx="3660000" cy="411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If are sick and stuck at home, I can deliver your materials to you</a:t>
            </a:r>
            <a:endParaRPr sz="3000">
              <a:solidFill>
                <a:srgbClr val="FFFFFF"/>
              </a:solidFill>
              <a:latin typeface="Oswald"/>
              <a:ea typeface="Oswald"/>
              <a:cs typeface="Oswald"/>
              <a:sym typeface="Oswald"/>
            </a:endParaRPr>
          </a:p>
          <a:p>
            <a:pPr indent="0" lvl="0" marL="0" rtl="0" algn="l">
              <a:lnSpc>
                <a:spcPct val="115000"/>
              </a:lnSpc>
              <a:spcBef>
                <a:spcPts val="0"/>
              </a:spcBef>
              <a:spcAft>
                <a:spcPts val="0"/>
              </a:spcAft>
              <a:buNone/>
            </a:pPr>
            <a:r>
              <a:t/>
            </a:r>
            <a:endParaRPr sz="21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2100">
                <a:solidFill>
                  <a:srgbClr val="CACACA"/>
                </a:solidFill>
                <a:latin typeface="Average"/>
                <a:ea typeface="Average"/>
                <a:cs typeface="Average"/>
                <a:sym typeface="Average"/>
              </a:rPr>
              <a:t>The most common reasons for this are COVID and broken limbs. If you live nearby, I can pack up and deliver an art pizza for you. </a:t>
            </a:r>
            <a:endParaRPr sz="2100">
              <a:solidFill>
                <a:srgbClr val="CACACA"/>
              </a:solidFill>
              <a:latin typeface="Average"/>
              <a:ea typeface="Average"/>
              <a:cs typeface="Average"/>
              <a:sym typeface="Average"/>
            </a:endParaRPr>
          </a:p>
        </p:txBody>
      </p:sp>
      <p:pic>
        <p:nvPicPr>
          <p:cNvPr id="445" name="Google Shape;445;p74"/>
          <p:cNvPicPr preferRelativeResize="0"/>
          <p:nvPr/>
        </p:nvPicPr>
        <p:blipFill>
          <a:blip r:embed="rId3">
            <a:alphaModFix/>
          </a:blip>
          <a:stretch>
            <a:fillRect/>
          </a:stretch>
        </p:blipFill>
        <p:spPr>
          <a:xfrm>
            <a:off x="0" y="4113000"/>
            <a:ext cx="3660001" cy="2745001"/>
          </a:xfrm>
          <a:prstGeom prst="rect">
            <a:avLst/>
          </a:prstGeom>
          <a:noFill/>
          <a:ln>
            <a:noFill/>
          </a:ln>
        </p:spPr>
      </p:pic>
      <p:sp>
        <p:nvSpPr>
          <p:cNvPr descr="Translations" id="446" name="Google Shape;446;p74"/>
          <p:cNvSpPr txBox="1"/>
          <p:nvPr/>
        </p:nvSpPr>
        <p:spPr>
          <a:xfrm>
            <a:off x="3660000" y="0"/>
            <a:ext cx="5484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ከታመሙ እና በቤት ውስጥ ከተጣበቁ ቁሳቁሶችዎን ለእርስዎ ማድረስ እችላለሁ.</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إذا كنت مريضًا وعالقًا في المنزل، فيمكنني توصيل المواد الخاصة بك إليك.</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Si està malalt i enganxat a casa, puc lliurar-te els teus materials.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如果您生病了并且被困在家里，我可以将材料寄给您。</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اگر بیمار هستید و در خانه گیر کرده اید، می توانم مواد شما را به شما تحویل دهم.</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यदि आप बीमार हैं और घर पर फंसे हैं, तो मैं आपकी सामग्री आप तक पहुंचा सकता 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病気で家にいられない場合は、資料をお届けすることもできます。</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만약 아프셔서 집에 계시다면, 제가 자료를 전달해 드릴 수 있습니다.</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Ger nexweş bin û li malê asê bin, ez dikarim malzemeyên we bigihînim we.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Se você estiver doente e preso em casa, posso entregar seus materiais para você.</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ਜੇਕਰ ਤੁਸੀਂ ਬਿਮਾਰ ਹੋ ਅਤੇ ਘਰ ਵਿੱਚ ਫਸੇ ਹੋਏ ਹੋ, ਤਾਂ ਮੈਂ ਤੁਹਾਡੀ ਸਮੱਗਰੀ ਤੁਹਾਡੇ ਤੱਕ ਪਹੁੰਚਾ ਸਕਦਾ 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Если вы заболели и вынуждены оставаться дома, я могу доставить вам необходимые материалы.</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Haddii aad jiran tahay oo aad guriga ku dhegan tahay, waxaan kuu keeni karaa alaabtaada.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Si está enfermo y atrapado en casa, puedo entregarle sus materiales.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Ikiwa ni wagonjwa na wamekwama nyumbani, ninaweza kukuletea nyenzo zako.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Kung may sakit at natigil sa bahay, maaari kong ihatid ang iyong mga materyales sa iyo.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Eğer hasta iseniz ve evde mahsur kaldıysanız, materyallerinizi size ulaştırabilirim.</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Якщо ви захворіли і застрягли вдома, я можу доставити вам ваші матеріали.</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Nếu bạn bị ốm và phải ở nhà, tôi có thể giao tài liệu cho bạn.</a:t>
            </a:r>
            <a:endParaRPr sz="1350">
              <a:solidFill>
                <a:srgbClr val="AAAAAA"/>
              </a:solidFill>
              <a:latin typeface="Average"/>
              <a:ea typeface="Average"/>
              <a:cs typeface="Average"/>
              <a:sym typeface="Average"/>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54" name="Shape 454"/>
        <p:cNvGrpSpPr/>
        <p:nvPr/>
      </p:nvGrpSpPr>
      <p:grpSpPr>
        <a:xfrm>
          <a:off x="0" y="0"/>
          <a:ext cx="0" cy="0"/>
          <a:chOff x="0" y="0"/>
          <a:chExt cx="0" cy="0"/>
        </a:xfrm>
      </p:grpSpPr>
      <p:sp>
        <p:nvSpPr>
          <p:cNvPr id="455" name="Google Shape;455;p76"/>
          <p:cNvSpPr txBox="1"/>
          <p:nvPr/>
        </p:nvSpPr>
        <p:spPr>
          <a:xfrm>
            <a:off x="0" y="0"/>
            <a:ext cx="3668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100">
                <a:solidFill>
                  <a:srgbClr val="FFFFFF"/>
                </a:solidFill>
                <a:latin typeface="Oswald"/>
                <a:ea typeface="Oswald"/>
                <a:cs typeface="Oswald"/>
                <a:sym typeface="Oswald"/>
              </a:rPr>
              <a:t>Hand in your backgrounds to the Google Classroom!</a:t>
            </a:r>
            <a:endParaRPr sz="4100">
              <a:solidFill>
                <a:srgbClr val="FFFFFF"/>
              </a:solidFill>
              <a:latin typeface="Oswald"/>
              <a:ea typeface="Oswald"/>
              <a:cs typeface="Oswald"/>
              <a:sym typeface="Oswald"/>
            </a:endParaRPr>
          </a:p>
          <a:p>
            <a:pPr indent="0" lvl="0" marL="0" rtl="0" algn="l">
              <a:spcBef>
                <a:spcPts val="0"/>
              </a:spcBef>
              <a:spcAft>
                <a:spcPts val="0"/>
              </a:spcAft>
              <a:buNone/>
            </a:pPr>
            <a:r>
              <a:t/>
            </a:r>
            <a:endParaRPr sz="4100">
              <a:solidFill>
                <a:srgbClr val="FFFFFF"/>
              </a:solidFill>
              <a:latin typeface="Oswald"/>
              <a:ea typeface="Oswald"/>
              <a:cs typeface="Oswald"/>
              <a:sym typeface="Oswald"/>
            </a:endParaRPr>
          </a:p>
          <a:p>
            <a:pPr indent="0" lvl="0" marL="0" rtl="0" algn="ctr">
              <a:spcBef>
                <a:spcPts val="0"/>
              </a:spcBef>
              <a:spcAft>
                <a:spcPts val="0"/>
              </a:spcAft>
              <a:buNone/>
            </a:pPr>
            <a:r>
              <a:rPr lang="en" sz="3500">
                <a:solidFill>
                  <a:srgbClr val="CACACA"/>
                </a:solidFill>
                <a:latin typeface="Average"/>
                <a:ea typeface="Average"/>
                <a:cs typeface="Average"/>
                <a:sym typeface="Average"/>
              </a:rPr>
              <a:t>For a great drawing, make sure your photo is an </a:t>
            </a:r>
            <a:r>
              <a:rPr b="1" lang="en" sz="3500">
                <a:solidFill>
                  <a:srgbClr val="00FF00"/>
                </a:solidFill>
                <a:latin typeface="Average"/>
                <a:ea typeface="Average"/>
                <a:cs typeface="Average"/>
                <a:sym typeface="Average"/>
              </a:rPr>
              <a:t>original file</a:t>
            </a:r>
            <a:r>
              <a:rPr b="1" lang="en" sz="3500">
                <a:solidFill>
                  <a:srgbClr val="FFFFFF"/>
                </a:solidFill>
                <a:latin typeface="Average"/>
                <a:ea typeface="Average"/>
                <a:cs typeface="Average"/>
                <a:sym typeface="Average"/>
              </a:rPr>
              <a:t> </a:t>
            </a:r>
            <a:r>
              <a:rPr lang="en" sz="3500">
                <a:solidFill>
                  <a:srgbClr val="CACACA"/>
                </a:solidFill>
                <a:latin typeface="Average"/>
                <a:ea typeface="Average"/>
                <a:cs typeface="Average"/>
                <a:sym typeface="Average"/>
              </a:rPr>
              <a:t>and </a:t>
            </a:r>
            <a:r>
              <a:rPr b="1" lang="en" sz="3500">
                <a:solidFill>
                  <a:srgbClr val="EA9999"/>
                </a:solidFill>
                <a:latin typeface="Average"/>
                <a:ea typeface="Average"/>
                <a:cs typeface="Average"/>
                <a:sym typeface="Average"/>
              </a:rPr>
              <a:t>not a screenshot</a:t>
            </a:r>
            <a:r>
              <a:rPr lang="en" sz="3500">
                <a:solidFill>
                  <a:srgbClr val="CACACA"/>
                </a:solidFill>
                <a:latin typeface="Average"/>
                <a:ea typeface="Average"/>
                <a:cs typeface="Average"/>
                <a:sym typeface="Average"/>
              </a:rPr>
              <a:t>.</a:t>
            </a:r>
            <a:endParaRPr sz="1850">
              <a:solidFill>
                <a:srgbClr val="CACACA"/>
              </a:solidFill>
              <a:latin typeface="Average"/>
              <a:ea typeface="Average"/>
              <a:cs typeface="Average"/>
              <a:sym typeface="Average"/>
            </a:endParaRPr>
          </a:p>
        </p:txBody>
      </p:sp>
      <p:sp>
        <p:nvSpPr>
          <p:cNvPr descr="Translations" id="456" name="Google Shape;456;p76"/>
          <p:cNvSpPr txBox="1"/>
          <p:nvPr/>
        </p:nvSpPr>
        <p:spPr>
          <a:xfrm>
            <a:off x="3668700" y="0"/>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rgbClr val="AAAAAA"/>
                </a:solidFill>
                <a:latin typeface="Average"/>
                <a:ea typeface="Average"/>
                <a:cs typeface="Average"/>
                <a:sym typeface="Average"/>
              </a:rPr>
              <a:t>ዳራዎን ለጉግል ክፍል አስረክቡ!</a:t>
            </a:r>
            <a:endParaRPr sz="2000">
              <a:solidFill>
                <a:srgbClr val="AAAAAA"/>
              </a:solidFill>
              <a:latin typeface="Average"/>
              <a:ea typeface="Average"/>
              <a:cs typeface="Average"/>
              <a:sym typeface="Average"/>
            </a:endParaRPr>
          </a:p>
          <a:p>
            <a:pPr indent="0" lvl="0" marL="0" rtl="1" algn="r">
              <a:spcBef>
                <a:spcPts val="0"/>
              </a:spcBef>
              <a:spcAft>
                <a:spcPts val="0"/>
              </a:spcAft>
              <a:buNone/>
            </a:pPr>
            <a:r>
              <a:rPr lang="en" sz="2000">
                <a:solidFill>
                  <a:srgbClr val="AAAAAA"/>
                </a:solidFill>
                <a:latin typeface="Average"/>
                <a:ea typeface="Average"/>
                <a:cs typeface="Average"/>
                <a:sym typeface="Average"/>
              </a:rPr>
              <a:t>قم بتسليم خلفياتك إلى Google Classroom!</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Entrega els teus antecedents a Google Classroom!</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将您的背景提交给 Google 课堂！</a:t>
            </a:r>
            <a:endParaRPr sz="2000">
              <a:solidFill>
                <a:srgbClr val="AAAAAA"/>
              </a:solidFill>
              <a:latin typeface="Average"/>
              <a:ea typeface="Average"/>
              <a:cs typeface="Average"/>
              <a:sym typeface="Average"/>
            </a:endParaRPr>
          </a:p>
          <a:p>
            <a:pPr indent="0" lvl="0" marL="0" rtl="1" algn="r">
              <a:spcBef>
                <a:spcPts val="0"/>
              </a:spcBef>
              <a:spcAft>
                <a:spcPts val="0"/>
              </a:spcAft>
              <a:buNone/>
            </a:pPr>
            <a:r>
              <a:rPr lang="en" sz="2000">
                <a:solidFill>
                  <a:srgbClr val="AAAAAA"/>
                </a:solidFill>
                <a:latin typeface="Average"/>
                <a:ea typeface="Average"/>
                <a:cs typeface="Average"/>
                <a:sym typeface="Average"/>
              </a:rPr>
              <a:t>پس زمینه خود را به Google Classroom تحویل دهید!</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अपनी पृष्ठभूमि गूगल क्लासरूम को सौंपें!</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背景を Google Classroom に提出してください。</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Google Classroom에 배경을 제출하세요!</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Paşnavên xwe bidin dersa Google!</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Entregue seus históricos para o Google Classroom!</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ਗੂਗਲ ਕਲਾਸਰੂਮ ਨੂੰ ਆਪਣੇ ਪਿਛੋਕੜ ਦਿਓ!</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Сдайте свои фоны в Google Classroom!</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U dhiib taariikhdaada fasalka Google!</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¡Entreguen sus fondos en Google Classroom!</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Wawasilishe usuli wako kwa Google Darasani!</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Ibigay ang iyong mga background sa Google Classroom!</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Arka planlarınızı Google Classroom'a teslim edin!</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Додайте свої фони до Google Classroom!</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Nộp hồ sơ của bạn cho Google Classroom!</a:t>
            </a:r>
            <a:endParaRPr sz="3400">
              <a:solidFill>
                <a:srgbClr val="CACACA"/>
              </a:solidFill>
              <a:latin typeface="Average"/>
              <a:ea typeface="Average"/>
              <a:cs typeface="Average"/>
              <a:sym typeface="Average"/>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77"/>
          <p:cNvSpPr txBox="1"/>
          <p:nvPr/>
        </p:nvSpPr>
        <p:spPr>
          <a:xfrm>
            <a:off x="0" y="0"/>
            <a:ext cx="3660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00FF00"/>
                </a:solidFill>
                <a:latin typeface="Oswald"/>
                <a:ea typeface="Oswald"/>
                <a:cs typeface="Oswald"/>
                <a:sym typeface="Oswald"/>
              </a:rPr>
              <a:t>Everyone </a:t>
            </a:r>
            <a:r>
              <a:rPr lang="en" sz="4800">
                <a:solidFill>
                  <a:srgbClr val="FFFFFF"/>
                </a:solidFill>
                <a:latin typeface="Oswald"/>
                <a:ea typeface="Oswald"/>
                <a:cs typeface="Oswald"/>
                <a:sym typeface="Oswald"/>
              </a:rPr>
              <a:t>should be drawing their portrait today 😀</a:t>
            </a:r>
            <a:endParaRPr sz="4800">
              <a:solidFill>
                <a:srgbClr val="FFFFFF"/>
              </a:solidFill>
              <a:latin typeface="Average"/>
              <a:ea typeface="Average"/>
              <a:cs typeface="Average"/>
              <a:sym typeface="Average"/>
            </a:endParaRPr>
          </a:p>
          <a:p>
            <a:pPr indent="0" lvl="0" marL="0" rtl="0" algn="ctr">
              <a:spcBef>
                <a:spcPts val="0"/>
              </a:spcBef>
              <a:spcAft>
                <a:spcPts val="0"/>
              </a:spcAft>
              <a:buNone/>
            </a:pPr>
            <a:r>
              <a:t/>
            </a:r>
            <a:endParaRPr sz="3200">
              <a:solidFill>
                <a:srgbClr val="B7B7B7"/>
              </a:solidFill>
              <a:latin typeface="Average"/>
              <a:ea typeface="Average"/>
              <a:cs typeface="Average"/>
              <a:sym typeface="Average"/>
            </a:endParaRPr>
          </a:p>
          <a:p>
            <a:pPr indent="0" lvl="0" marL="0" rtl="0" algn="ctr">
              <a:spcBef>
                <a:spcPts val="0"/>
              </a:spcBef>
              <a:spcAft>
                <a:spcPts val="0"/>
              </a:spcAft>
              <a:buNone/>
            </a:pPr>
            <a:r>
              <a:rPr lang="en" sz="3200">
                <a:solidFill>
                  <a:srgbClr val="B7B7B7"/>
                </a:solidFill>
                <a:latin typeface="Average"/>
                <a:ea typeface="Average"/>
                <a:cs typeface="Average"/>
                <a:sym typeface="Average"/>
              </a:rPr>
              <a:t>People who have not used the light table yet get </a:t>
            </a:r>
            <a:r>
              <a:rPr b="1" lang="en" sz="3200">
                <a:solidFill>
                  <a:srgbClr val="FFFFFF"/>
                </a:solidFill>
                <a:latin typeface="Average"/>
                <a:ea typeface="Average"/>
                <a:cs typeface="Average"/>
                <a:sym typeface="Average"/>
              </a:rPr>
              <a:t>first priority</a:t>
            </a:r>
            <a:r>
              <a:rPr lang="en" sz="3200">
                <a:solidFill>
                  <a:srgbClr val="B7B7B7"/>
                </a:solidFill>
                <a:latin typeface="Average"/>
                <a:ea typeface="Average"/>
                <a:cs typeface="Average"/>
                <a:sym typeface="Average"/>
              </a:rPr>
              <a:t>. </a:t>
            </a:r>
            <a:endParaRPr>
              <a:solidFill>
                <a:srgbClr val="B7B7B7"/>
              </a:solidFill>
              <a:latin typeface="Average"/>
              <a:ea typeface="Average"/>
              <a:cs typeface="Average"/>
              <a:sym typeface="Average"/>
            </a:endParaRPr>
          </a:p>
        </p:txBody>
      </p:sp>
      <p:sp>
        <p:nvSpPr>
          <p:cNvPr descr="Translations" id="462" name="Google Shape;462;p77"/>
          <p:cNvSpPr txBox="1"/>
          <p:nvPr/>
        </p:nvSpPr>
        <p:spPr>
          <a:xfrm>
            <a:off x="3660000" y="0"/>
            <a:ext cx="5484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rgbClr val="AAAAAA"/>
                </a:solidFill>
                <a:latin typeface="Average"/>
                <a:ea typeface="Average"/>
                <a:cs typeface="Average"/>
                <a:sym typeface="Average"/>
              </a:rPr>
              <a:t>ዛሬ ሁሉም ሰው የራሱን ምስል መሳል አለበት።</a:t>
            </a:r>
            <a:endParaRPr sz="2000">
              <a:solidFill>
                <a:srgbClr val="AAAAAA"/>
              </a:solidFill>
              <a:latin typeface="Average"/>
              <a:ea typeface="Average"/>
              <a:cs typeface="Average"/>
              <a:sym typeface="Average"/>
            </a:endParaRPr>
          </a:p>
          <a:p>
            <a:pPr indent="0" lvl="0" marL="0" rtl="1" algn="r">
              <a:spcBef>
                <a:spcPts val="0"/>
              </a:spcBef>
              <a:spcAft>
                <a:spcPts val="0"/>
              </a:spcAft>
              <a:buNone/>
            </a:pPr>
            <a:r>
              <a:rPr lang="en" sz="2000">
                <a:solidFill>
                  <a:srgbClr val="AAAAAA"/>
                </a:solidFill>
                <a:latin typeface="Average"/>
                <a:ea typeface="Average"/>
                <a:cs typeface="Average"/>
                <a:sym typeface="Average"/>
              </a:rPr>
              <a:t>ينبغي على الجميع أن يرسموا صورتهم الشخصية اليوم.</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Avui tothom hauria de dibuixar el seu retrat.</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今天每个人都应该画下自己肖像。</a:t>
            </a:r>
            <a:endParaRPr sz="2000">
              <a:solidFill>
                <a:srgbClr val="AAAAAA"/>
              </a:solidFill>
              <a:latin typeface="Average"/>
              <a:ea typeface="Average"/>
              <a:cs typeface="Average"/>
              <a:sym typeface="Average"/>
            </a:endParaRPr>
          </a:p>
          <a:p>
            <a:pPr indent="0" lvl="0" marL="0" rtl="1" algn="r">
              <a:spcBef>
                <a:spcPts val="0"/>
              </a:spcBef>
              <a:spcAft>
                <a:spcPts val="0"/>
              </a:spcAft>
              <a:buNone/>
            </a:pPr>
            <a:r>
              <a:rPr lang="en" sz="2000">
                <a:solidFill>
                  <a:srgbClr val="AAAAAA"/>
                </a:solidFill>
                <a:latin typeface="Average"/>
                <a:ea typeface="Average"/>
                <a:cs typeface="Average"/>
                <a:sym typeface="Average"/>
              </a:rPr>
              <a:t>همه امروز باید پرتره خود را بکشند.</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आज हर किसी को अपना चित्र बनाना चाहिए।</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今日は誰もが自分の肖像画を描くべきです。</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오늘은 모두가 자신의 초상화를 그려야 합니다.</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Divê her kes îro portreya xwe xêz bike.</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Todo mundo deveria estar desenhando seu retrato hoje.</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ਅੱਜ ਹਰ ਕਿਸੇ ਨੂੰ ਆਪਣਾ ਪੋਰਟਰੇਟ ਬਣਾਉਣਾ ਚਾਹੀਦਾ ਹੈ।</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Сегодня каждый должен нарисовать свой портрет.</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Qof kastaa maanta waa inuu sawiraa sawirkiisa.</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Hoy todo el mundo debería dibujar su retrato.</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Kila mtu anapaswa kuchora picha yake leo.</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Dapat lahat ay gumuhit ng kanilang larawan ngayon.</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Herkes bugün kendi portresini çizmeli.</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Сьогодні кожен має намалювати свій портрет.</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Hôm nay mọi người nên vẽ chân dung của mình.</a:t>
            </a:r>
            <a:endParaRPr sz="1750">
              <a:solidFill>
                <a:srgbClr val="AAAAAA"/>
              </a:solidFill>
              <a:latin typeface="Average"/>
              <a:ea typeface="Average"/>
              <a:cs typeface="Average"/>
              <a:sym typeface="Averag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42"/>
          <p:cNvSpPr txBox="1"/>
          <p:nvPr/>
        </p:nvSpPr>
        <p:spPr>
          <a:xfrm>
            <a:off x="4572000" y="2882950"/>
            <a:ext cx="4571700" cy="1139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solidFill>
                  <a:srgbClr val="FFFFFF"/>
                </a:solidFill>
                <a:latin typeface="Cabin"/>
                <a:ea typeface="Cabin"/>
                <a:cs typeface="Cabin"/>
                <a:sym typeface="Cabin"/>
              </a:rPr>
              <a:t>Njideka Akunyili Crosby </a:t>
            </a:r>
            <a:r>
              <a:rPr lang="en" sz="1800">
                <a:solidFill>
                  <a:srgbClr val="B7B7B7"/>
                </a:solidFill>
                <a:latin typeface="Cabin"/>
                <a:ea typeface="Cabin"/>
                <a:cs typeface="Cabin"/>
                <a:sym typeface="Cabin"/>
              </a:rPr>
              <a:t>(Nigerian American)</a:t>
            </a:r>
            <a:endParaRPr sz="18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lang="en" sz="1800">
                <a:solidFill>
                  <a:srgbClr val="B7B7B7"/>
                </a:solidFill>
                <a:latin typeface="Cabin"/>
                <a:ea typeface="Cabin"/>
                <a:cs typeface="Cabin"/>
                <a:sym typeface="Cabin"/>
              </a:rPr>
              <a:t>Acrylic, transfers, colored pencil, collage, and fabric on paper</a:t>
            </a:r>
            <a:endParaRPr b="1" sz="1800">
              <a:solidFill>
                <a:srgbClr val="FFFFFF"/>
              </a:solidFill>
              <a:latin typeface="Cabin"/>
              <a:ea typeface="Cabin"/>
              <a:cs typeface="Cabin"/>
              <a:sym typeface="Cabin"/>
            </a:endParaRPr>
          </a:p>
        </p:txBody>
      </p:sp>
      <p:pic>
        <p:nvPicPr>
          <p:cNvPr descr="Image result for Njideka Akunyili Crosby" id="223" name="Google Shape;223;p42"/>
          <p:cNvPicPr preferRelativeResize="0"/>
          <p:nvPr/>
        </p:nvPicPr>
        <p:blipFill>
          <a:blip r:embed="rId3">
            <a:alphaModFix/>
          </a:blip>
          <a:stretch>
            <a:fillRect/>
          </a:stretch>
        </p:blipFill>
        <p:spPr>
          <a:xfrm>
            <a:off x="7128100" y="725150"/>
            <a:ext cx="1432650" cy="1432650"/>
          </a:xfrm>
          <a:prstGeom prst="rect">
            <a:avLst/>
          </a:prstGeom>
          <a:noFill/>
          <a:ln>
            <a:noFill/>
          </a:ln>
        </p:spPr>
      </p:pic>
      <p:pic>
        <p:nvPicPr>
          <p:cNvPr id="224" name="Google Shape;224;p42"/>
          <p:cNvPicPr preferRelativeResize="0"/>
          <p:nvPr/>
        </p:nvPicPr>
        <p:blipFill>
          <a:blip r:embed="rId4">
            <a:alphaModFix/>
          </a:blip>
          <a:stretch>
            <a:fillRect/>
          </a:stretch>
        </p:blipFill>
        <p:spPr>
          <a:xfrm>
            <a:off x="5489925" y="4022450"/>
            <a:ext cx="3654075" cy="2835551"/>
          </a:xfrm>
          <a:prstGeom prst="rect">
            <a:avLst/>
          </a:prstGeom>
          <a:noFill/>
          <a:ln>
            <a:noFill/>
          </a:ln>
        </p:spPr>
      </p:pic>
      <p:pic>
        <p:nvPicPr>
          <p:cNvPr id="225" name="Google Shape;225;p42"/>
          <p:cNvPicPr preferRelativeResize="0"/>
          <p:nvPr/>
        </p:nvPicPr>
        <p:blipFill rotWithShape="1">
          <a:blip r:embed="rId5">
            <a:alphaModFix/>
          </a:blip>
          <a:srcRect b="20122" l="3270" r="3809" t="20918"/>
          <a:stretch/>
        </p:blipFill>
        <p:spPr>
          <a:xfrm>
            <a:off x="0" y="0"/>
            <a:ext cx="6548849" cy="2882951"/>
          </a:xfrm>
          <a:prstGeom prst="rect">
            <a:avLst/>
          </a:prstGeom>
          <a:noFill/>
          <a:ln>
            <a:noFill/>
          </a:ln>
        </p:spPr>
      </p:pic>
      <p:pic>
        <p:nvPicPr>
          <p:cNvPr id="226" name="Google Shape;226;p42"/>
          <p:cNvPicPr preferRelativeResize="0"/>
          <p:nvPr/>
        </p:nvPicPr>
        <p:blipFill rotWithShape="1">
          <a:blip r:embed="rId6">
            <a:alphaModFix/>
          </a:blip>
          <a:srcRect b="7169" l="3501" r="35065" t="8477"/>
          <a:stretch/>
        </p:blipFill>
        <p:spPr>
          <a:xfrm>
            <a:off x="0" y="4022448"/>
            <a:ext cx="3671472" cy="283555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78"/>
          <p:cNvSpPr txBox="1"/>
          <p:nvPr/>
        </p:nvSpPr>
        <p:spPr>
          <a:xfrm>
            <a:off x="0" y="0"/>
            <a:ext cx="3660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600">
                <a:solidFill>
                  <a:srgbClr val="FFFFFF"/>
                </a:solidFill>
                <a:latin typeface="Oswald"/>
                <a:ea typeface="Oswald"/>
                <a:cs typeface="Oswald"/>
                <a:sym typeface="Oswald"/>
              </a:rPr>
              <a:t>If you </a:t>
            </a:r>
            <a:r>
              <a:rPr lang="en" sz="4600">
                <a:solidFill>
                  <a:srgbClr val="E06666"/>
                </a:solidFill>
                <a:latin typeface="Oswald"/>
                <a:ea typeface="Oswald"/>
                <a:cs typeface="Oswald"/>
                <a:sym typeface="Oswald"/>
              </a:rPr>
              <a:t>were late</a:t>
            </a:r>
            <a:r>
              <a:rPr lang="en" sz="4600">
                <a:solidFill>
                  <a:srgbClr val="FFFFFF"/>
                </a:solidFill>
                <a:latin typeface="Oswald"/>
                <a:ea typeface="Oswald"/>
                <a:cs typeface="Oswald"/>
                <a:sym typeface="Oswald"/>
              </a:rPr>
              <a:t> submitting your photo, you should </a:t>
            </a:r>
            <a:r>
              <a:rPr lang="en" sz="4600">
                <a:solidFill>
                  <a:srgbClr val="00FF00"/>
                </a:solidFill>
                <a:latin typeface="Oswald"/>
                <a:ea typeface="Oswald"/>
                <a:cs typeface="Oswald"/>
                <a:sym typeface="Oswald"/>
              </a:rPr>
              <a:t>do skill builders </a:t>
            </a:r>
            <a:r>
              <a:rPr lang="en" sz="4600">
                <a:solidFill>
                  <a:srgbClr val="FFFFFF"/>
                </a:solidFill>
                <a:latin typeface="Oswald"/>
                <a:ea typeface="Oswald"/>
                <a:cs typeface="Oswald"/>
                <a:sym typeface="Oswald"/>
              </a:rPr>
              <a:t>for the rest of today. </a:t>
            </a:r>
            <a:endParaRPr sz="4600">
              <a:solidFill>
                <a:srgbClr val="FFFFFF"/>
              </a:solidFill>
              <a:latin typeface="Oswald"/>
              <a:ea typeface="Oswald"/>
              <a:cs typeface="Oswald"/>
              <a:sym typeface="Oswald"/>
            </a:endParaRPr>
          </a:p>
          <a:p>
            <a:pPr indent="0" lvl="0" marL="0" rtl="0" algn="ctr">
              <a:spcBef>
                <a:spcPts val="0"/>
              </a:spcBef>
              <a:spcAft>
                <a:spcPts val="0"/>
              </a:spcAft>
              <a:buNone/>
            </a:pPr>
            <a:r>
              <a:t/>
            </a:r>
            <a:endParaRPr sz="4600">
              <a:solidFill>
                <a:srgbClr val="FFFFFF"/>
              </a:solidFill>
              <a:latin typeface="Oswald"/>
              <a:ea typeface="Oswald"/>
              <a:cs typeface="Oswald"/>
              <a:sym typeface="Oswald"/>
            </a:endParaRPr>
          </a:p>
          <a:p>
            <a:pPr indent="0" lvl="0" marL="0" rtl="0" algn="ctr">
              <a:spcBef>
                <a:spcPts val="0"/>
              </a:spcBef>
              <a:spcAft>
                <a:spcPts val="0"/>
              </a:spcAft>
              <a:buNone/>
            </a:pPr>
            <a:r>
              <a:rPr b="1" lang="en" sz="3900">
                <a:solidFill>
                  <a:srgbClr val="FFFFFF"/>
                </a:solidFill>
                <a:latin typeface="Average"/>
                <a:ea typeface="Average"/>
                <a:cs typeface="Average"/>
                <a:sym typeface="Average"/>
              </a:rPr>
              <a:t>Your photo will be ready </a:t>
            </a:r>
            <a:r>
              <a:rPr b="1" lang="en" sz="3900">
                <a:solidFill>
                  <a:srgbClr val="E06666"/>
                </a:solidFill>
                <a:latin typeface="Average"/>
                <a:ea typeface="Average"/>
                <a:cs typeface="Average"/>
                <a:sym typeface="Average"/>
              </a:rPr>
              <a:t>tomorrow</a:t>
            </a:r>
            <a:r>
              <a:rPr b="1" lang="en" sz="3900">
                <a:solidFill>
                  <a:srgbClr val="FFFFFF"/>
                </a:solidFill>
                <a:latin typeface="Average"/>
                <a:ea typeface="Average"/>
                <a:cs typeface="Average"/>
                <a:sym typeface="Average"/>
              </a:rPr>
              <a:t>. </a:t>
            </a:r>
            <a:endParaRPr b="1" sz="3900">
              <a:solidFill>
                <a:srgbClr val="FFFFFF"/>
              </a:solidFill>
              <a:latin typeface="Average"/>
              <a:ea typeface="Average"/>
              <a:cs typeface="Average"/>
              <a:sym typeface="Average"/>
            </a:endParaRPr>
          </a:p>
        </p:txBody>
      </p:sp>
      <p:sp>
        <p:nvSpPr>
          <p:cNvPr descr="Translations" id="468" name="Google Shape;468;p78"/>
          <p:cNvSpPr txBox="1"/>
          <p:nvPr/>
        </p:nvSpPr>
        <p:spPr>
          <a:xfrm>
            <a:off x="3660000" y="0"/>
            <a:ext cx="5484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በፎቶዎ ዘግይተው ከሆነ ዛሬ የክህሎት ግንበኞችን ማድረግ አለብዎት።</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إذا تأخرت في التقاط صورتك، فيجب عليك القيام بتمارين بناء المهارات اليوم.</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Si heu arribat tard amb la vostra foto, hauríeu de fer els creadors d'habilitats avui.</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如果您的照片迟交了，您今天就应该进行技能培养。</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اگر با عکس خود دیر کردید، امروز باید مهارت سازان را انجام دهید.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यदि आप अपनी फोटो के साथ देर कर चुके हैं, तो आपको आज ही कौशल निर्माण करना चाहिए।</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写真が遅れた場合は、今日スキル ビルダーを実行する必要があります。</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사진 촬영이 늦었다면, 오늘은 스킬 강화에 집중하세요.</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Ger hûn bi wêneya xwe dereng mabûn, divê hûn îro çêkerên jêhatîbûnê bikin.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Se você atrasou sua foto, você deveria fazer exercícios de desenvolvimento de habilidades hoje.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ਜੇ ਤੁਸੀਂ ਆਪਣੀ ਫੋਟੋ ਦੇ ਨਾਲ ਦੇਰ ਨਾਲ ਸੀ, ਤਾਂ ਤੁਹਾਨੂੰ ਅੱਜ ਹੁਨਰ ਬਿਲਡਰ ਕਰਨਾ ਚਾਹੀਦਾ 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Если вы опоздали с фотографией, вам стоит заняться развитием навыков сегодня.</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Haddii aad ka daahday sawirkaaga, waa inaad maanta samaysaa xirfad-dhisayaal.</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Si te retrasaste con tu foto, hoy deberías hacer ejercicios de desarrollo de habilidades.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Ikiwa ulichelewa na picha yako, unapaswa kufanya wajenzi wa ujuzi leo.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Kung huli ka sa iyong larawan, dapat kang gumawa ng mga skill builder ngayon.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Eğer fotoğrafınız geç geldiyse bugün beceri geliştiricileri yapmalısınız.</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Якщо ви запізнилися з фотографією, вам варто зайнятися навичками сьогодні.</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Nếu bạn gửi ảnh trễ, bạn nên thực hiện các bài tập xây dựng kỹ năng ngay hôm nay.</a:t>
            </a:r>
            <a:endParaRPr sz="1300">
              <a:solidFill>
                <a:srgbClr val="AAAAAA"/>
              </a:solidFill>
              <a:latin typeface="Average"/>
              <a:ea typeface="Average"/>
              <a:cs typeface="Average"/>
              <a:sym typeface="Average"/>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79"/>
          <p:cNvSpPr txBox="1"/>
          <p:nvPr/>
        </p:nvSpPr>
        <p:spPr>
          <a:xfrm>
            <a:off x="127000" y="0"/>
            <a:ext cx="5969100" cy="342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contrast</a:t>
            </a:r>
            <a:endParaRPr sz="4800">
              <a:solidFill>
                <a:srgbClr val="FFFFFF"/>
              </a:solidFill>
              <a:latin typeface="Oswald"/>
              <a:ea typeface="Oswald"/>
              <a:cs typeface="Oswald"/>
              <a:sym typeface="Oswald"/>
            </a:endParaRPr>
          </a:p>
          <a:p>
            <a:pPr indent="0" lvl="0" marL="0" rtl="0" algn="ctr">
              <a:spcBef>
                <a:spcPts val="0"/>
              </a:spcBef>
              <a:spcAft>
                <a:spcPts val="0"/>
              </a:spcAft>
              <a:buNone/>
            </a:pPr>
            <a:r>
              <a:t/>
            </a:r>
            <a:endParaRPr sz="48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AAAAAA"/>
                </a:solidFill>
                <a:latin typeface="Average"/>
                <a:ea typeface="Average"/>
                <a:cs typeface="Average"/>
                <a:sym typeface="Average"/>
              </a:rPr>
              <a:t>the difference between the lights and darks</a:t>
            </a:r>
            <a:endParaRPr sz="4800">
              <a:solidFill>
                <a:srgbClr val="FFFFFF"/>
              </a:solidFill>
              <a:latin typeface="Oswald"/>
              <a:ea typeface="Oswald"/>
              <a:cs typeface="Oswald"/>
              <a:sym typeface="Oswald"/>
            </a:endParaRPr>
          </a:p>
        </p:txBody>
      </p:sp>
      <p:sp>
        <p:nvSpPr>
          <p:cNvPr id="474" name="Google Shape;474;p79"/>
          <p:cNvSpPr txBox="1"/>
          <p:nvPr/>
        </p:nvSpPr>
        <p:spPr>
          <a:xfrm>
            <a:off x="6825525" y="0"/>
            <a:ext cx="2318400" cy="6858000"/>
          </a:xfrm>
          <a:prstGeom prst="rect">
            <a:avLst/>
          </a:prstGeom>
          <a:noFill/>
          <a:ln>
            <a:noFill/>
          </a:ln>
        </p:spPr>
        <p:txBody>
          <a:bodyPr anchorCtr="0" anchor="ctr" bIns="91425" lIns="91425" spcFirstLastPara="1" rIns="91425" wrap="square" tIns="91425">
            <a:noAutofit/>
          </a:bodyPr>
          <a:lstStyle/>
          <a:p>
            <a:pPr indent="0" lvl="0" marL="0" rtl="1" algn="ctr">
              <a:spcBef>
                <a:spcPts val="0"/>
              </a:spcBef>
              <a:spcAft>
                <a:spcPts val="0"/>
              </a:spcAft>
              <a:buNone/>
            </a:pPr>
            <a:r>
              <a:rPr lang="en" sz="1900">
                <a:solidFill>
                  <a:srgbClr val="AAAAAA"/>
                </a:solidFill>
                <a:latin typeface="Average"/>
                <a:ea typeface="Average"/>
                <a:cs typeface="Average"/>
                <a:sym typeface="Average"/>
              </a:rPr>
              <a:t>مقابلة</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对比</a:t>
            </a:r>
            <a:endParaRPr sz="1900">
              <a:solidFill>
                <a:srgbClr val="AAAAAA"/>
              </a:solidFill>
              <a:latin typeface="Average"/>
              <a:ea typeface="Average"/>
              <a:cs typeface="Average"/>
              <a:sym typeface="Average"/>
            </a:endParaRPr>
          </a:p>
          <a:p>
            <a:pPr indent="0" lvl="0" marL="0" rtl="1" algn="ctr">
              <a:spcBef>
                <a:spcPts val="0"/>
              </a:spcBef>
              <a:spcAft>
                <a:spcPts val="0"/>
              </a:spcAft>
              <a:buNone/>
            </a:pPr>
            <a:r>
              <a:rPr lang="en" sz="1900">
                <a:solidFill>
                  <a:srgbClr val="AAAAAA"/>
                </a:solidFill>
                <a:latin typeface="Average"/>
                <a:ea typeface="Average"/>
                <a:cs typeface="Average"/>
                <a:sym typeface="Average"/>
              </a:rPr>
              <a:t>تضاد</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차이</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Contrast</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Контраст</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Kontrasti</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Կոնտրաստ</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Contrast</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Contraste</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Kontrast</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अंतर</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対比</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Dijîtî</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कन्ट्रास्ट</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برعکس</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ਕੰਟ੍ਰਾਸਟ</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Contraste</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Контраст</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Isbarbardhigga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Contraste</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Tofautisha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ตัดกัน</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Zıtlık</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Sự tương phản</a:t>
            </a:r>
            <a:endParaRPr sz="1800">
              <a:solidFill>
                <a:schemeClr val="accent3"/>
              </a:solidFill>
              <a:latin typeface="Average"/>
              <a:ea typeface="Average"/>
              <a:cs typeface="Average"/>
              <a:sym typeface="Average"/>
            </a:endParaRPr>
          </a:p>
        </p:txBody>
      </p:sp>
      <p:pic>
        <p:nvPicPr>
          <p:cNvPr descr="Image result for examples of high and low contrast" id="475" name="Google Shape;475;p79"/>
          <p:cNvPicPr preferRelativeResize="0"/>
          <p:nvPr/>
        </p:nvPicPr>
        <p:blipFill>
          <a:blip r:embed="rId3">
            <a:alphaModFix/>
          </a:blip>
          <a:stretch>
            <a:fillRect/>
          </a:stretch>
        </p:blipFill>
        <p:spPr>
          <a:xfrm>
            <a:off x="0" y="3429000"/>
            <a:ext cx="6825525" cy="3429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pic>
        <p:nvPicPr>
          <p:cNvPr descr="Wyatt Johnson, graphite and coloured pencil on paper, Spring 2020.&#10;Visual Arts 10 at Citadel High School.&#10;Halifax, Nova Scotia, Canada." id="480" name="Google Shape;480;p80" title="Wyatt Johnson's portrait time-lapse from Spring 2020">
            <a:hlinkClick r:id="rId3"/>
          </p:cNvPr>
          <p:cNvPicPr preferRelativeResize="0"/>
          <p:nvPr/>
        </p:nvPicPr>
        <p:blipFill>
          <a:blip r:embed="rId4">
            <a:alphaModFix/>
          </a:blip>
          <a:stretch>
            <a:fillRect/>
          </a:stretch>
        </p:blipFill>
        <p:spPr>
          <a:xfrm>
            <a:off x="0" y="0"/>
            <a:ext cx="9144000" cy="6858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pic>
        <p:nvPicPr>
          <p:cNvPr descr="Carina Rolfe, graphite, watercolour, and collage on paper, Spring 2020.&#10;Visual Arts 10 at Citadel High School.&#10;Halifax, Nova Scotia, Canada." id="485" name="Google Shape;485;p81" title="Carina Rolfe's time lapse of her self portrait from Spring 2020">
            <a:hlinkClick r:id="rId3"/>
          </p:cNvPr>
          <p:cNvPicPr preferRelativeResize="0"/>
          <p:nvPr/>
        </p:nvPicPr>
        <p:blipFill>
          <a:blip r:embed="rId4">
            <a:alphaModFix/>
          </a:blip>
          <a:stretch>
            <a:fillRect/>
          </a:stretch>
        </p:blipFill>
        <p:spPr>
          <a:xfrm>
            <a:off x="0" y="0"/>
            <a:ext cx="9144000" cy="6858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descr="All text" id="494" name="Google Shape;494;p83"/>
          <p:cNvSpPr txBox="1"/>
          <p:nvPr/>
        </p:nvSpPr>
        <p:spPr>
          <a:xfrm>
            <a:off x="0" y="0"/>
            <a:ext cx="9144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000">
                <a:solidFill>
                  <a:srgbClr val="FFFFFF"/>
                </a:solidFill>
                <a:latin typeface="Oswald"/>
                <a:ea typeface="Oswald"/>
                <a:cs typeface="Oswald"/>
                <a:sym typeface="Oswald"/>
              </a:rPr>
              <a:t>You should </a:t>
            </a:r>
            <a:r>
              <a:rPr lang="en" sz="4000">
                <a:solidFill>
                  <a:srgbClr val="00FF00"/>
                </a:solidFill>
                <a:latin typeface="Oswald"/>
                <a:ea typeface="Oswald"/>
                <a:cs typeface="Oswald"/>
                <a:sym typeface="Oswald"/>
              </a:rPr>
              <a:t>keep working</a:t>
            </a:r>
            <a:r>
              <a:rPr lang="en" sz="4000">
                <a:solidFill>
                  <a:srgbClr val="FFFFFF"/>
                </a:solidFill>
                <a:latin typeface="Oswald"/>
                <a:ea typeface="Oswald"/>
                <a:cs typeface="Oswald"/>
                <a:sym typeface="Oswald"/>
              </a:rPr>
              <a:t> on your projects </a:t>
            </a:r>
            <a:br>
              <a:rPr lang="en" sz="4000">
                <a:solidFill>
                  <a:srgbClr val="FFFFFF"/>
                </a:solidFill>
                <a:latin typeface="Oswald"/>
                <a:ea typeface="Oswald"/>
                <a:cs typeface="Oswald"/>
                <a:sym typeface="Oswald"/>
              </a:rPr>
            </a:br>
            <a:r>
              <a:rPr lang="en" sz="4000">
                <a:solidFill>
                  <a:srgbClr val="FFFFFF"/>
                </a:solidFill>
                <a:latin typeface="Oswald"/>
                <a:ea typeface="Oswald"/>
                <a:cs typeface="Oswald"/>
                <a:sym typeface="Oswald"/>
              </a:rPr>
              <a:t>during the art history conversations! 😁</a:t>
            </a:r>
            <a:endParaRPr sz="4000">
              <a:solidFill>
                <a:srgbClr val="FFFFFF"/>
              </a:solidFill>
              <a:latin typeface="Oswald"/>
              <a:ea typeface="Oswald"/>
              <a:cs typeface="Oswald"/>
              <a:sym typeface="Oswald"/>
            </a:endParaRPr>
          </a:p>
          <a:p>
            <a:pPr indent="0" lvl="0" marL="0" rtl="0" algn="ctr">
              <a:spcBef>
                <a:spcPts val="0"/>
              </a:spcBef>
              <a:spcAft>
                <a:spcPts val="0"/>
              </a:spcAft>
              <a:buNone/>
            </a:pPr>
            <a:r>
              <a:t/>
            </a:r>
            <a:endParaRPr sz="1700">
              <a:solidFill>
                <a:srgbClr val="FFFFFF"/>
              </a:solidFill>
              <a:latin typeface="Average"/>
              <a:ea typeface="Average"/>
              <a:cs typeface="Average"/>
              <a:sym typeface="Average"/>
            </a:endParaRPr>
          </a:p>
          <a:p>
            <a:pPr indent="0" lvl="0" marL="0" rtl="0" algn="ctr">
              <a:spcBef>
                <a:spcPts val="0"/>
              </a:spcBef>
              <a:spcAft>
                <a:spcPts val="0"/>
              </a:spcAft>
              <a:buNone/>
            </a:pPr>
            <a:r>
              <a:t/>
            </a:r>
            <a:endParaRPr sz="1700">
              <a:solidFill>
                <a:srgbClr val="FFFFFF"/>
              </a:solidFill>
              <a:latin typeface="Average"/>
              <a:ea typeface="Average"/>
              <a:cs typeface="Average"/>
              <a:sym typeface="Average"/>
            </a:endParaRPr>
          </a:p>
          <a:p>
            <a:pPr indent="0" lvl="0" marL="0" rtl="0" algn="ctr">
              <a:spcBef>
                <a:spcPts val="0"/>
              </a:spcBef>
              <a:spcAft>
                <a:spcPts val="0"/>
              </a:spcAft>
              <a:buNone/>
            </a:pPr>
            <a:r>
              <a:t/>
            </a:r>
            <a:endParaRPr sz="3000">
              <a:solidFill>
                <a:srgbClr val="CCCCCC"/>
              </a:solidFill>
              <a:latin typeface="Average"/>
              <a:ea typeface="Average"/>
              <a:cs typeface="Average"/>
              <a:sym typeface="Average"/>
            </a:endParaRPr>
          </a:p>
          <a:p>
            <a:pPr indent="0" lvl="0" marL="0" rtl="0" algn="ctr">
              <a:spcBef>
                <a:spcPts val="0"/>
              </a:spcBef>
              <a:spcAft>
                <a:spcPts val="0"/>
              </a:spcAft>
              <a:buNone/>
            </a:pPr>
            <a:r>
              <a:rPr lang="en" sz="3000">
                <a:solidFill>
                  <a:srgbClr val="CCCCCC"/>
                </a:solidFill>
                <a:latin typeface="Average"/>
                <a:ea typeface="Average"/>
                <a:cs typeface="Average"/>
                <a:sym typeface="Average"/>
              </a:rPr>
              <a:t>In the future, you will do </a:t>
            </a:r>
            <a:r>
              <a:rPr b="1" lang="en" sz="3000">
                <a:solidFill>
                  <a:srgbClr val="00FF00"/>
                </a:solidFill>
                <a:latin typeface="Average"/>
                <a:ea typeface="Average"/>
                <a:cs typeface="Average"/>
                <a:sym typeface="Average"/>
              </a:rPr>
              <a:t>assignments</a:t>
            </a:r>
            <a:r>
              <a:rPr lang="en" sz="3000">
                <a:solidFill>
                  <a:srgbClr val="00FF00"/>
                </a:solidFill>
                <a:latin typeface="Average"/>
                <a:ea typeface="Average"/>
                <a:cs typeface="Average"/>
                <a:sym typeface="Average"/>
              </a:rPr>
              <a:t> </a:t>
            </a:r>
            <a:r>
              <a:rPr lang="en" sz="3000">
                <a:solidFill>
                  <a:srgbClr val="CCCCCC"/>
                </a:solidFill>
                <a:latin typeface="Average"/>
                <a:ea typeface="Average"/>
                <a:cs typeface="Average"/>
                <a:sym typeface="Average"/>
              </a:rPr>
              <a:t>will be based on the </a:t>
            </a:r>
            <a:r>
              <a:rPr b="1" lang="en" sz="3000">
                <a:solidFill>
                  <a:srgbClr val="FFFFFF"/>
                </a:solidFill>
                <a:latin typeface="Average"/>
                <a:ea typeface="Average"/>
                <a:cs typeface="Average"/>
                <a:sym typeface="Average"/>
              </a:rPr>
              <a:t>thinking skills</a:t>
            </a:r>
            <a:r>
              <a:rPr lang="en" sz="3000">
                <a:solidFill>
                  <a:srgbClr val="CCCCCC"/>
                </a:solidFill>
                <a:latin typeface="Average"/>
                <a:ea typeface="Average"/>
                <a:cs typeface="Average"/>
                <a:sym typeface="Average"/>
              </a:rPr>
              <a:t> you learn during these conversations. </a:t>
            </a:r>
            <a:endParaRPr sz="3000">
              <a:solidFill>
                <a:srgbClr val="CCCCCC"/>
              </a:solidFill>
              <a:latin typeface="Average"/>
              <a:ea typeface="Average"/>
              <a:cs typeface="Average"/>
              <a:sym typeface="Average"/>
            </a:endParaRPr>
          </a:p>
          <a:p>
            <a:pPr indent="0" lvl="0" marL="0" rtl="0" algn="ctr">
              <a:spcBef>
                <a:spcPts val="0"/>
              </a:spcBef>
              <a:spcAft>
                <a:spcPts val="0"/>
              </a:spcAft>
              <a:buNone/>
            </a:pPr>
            <a:r>
              <a:t/>
            </a:r>
            <a:endParaRPr sz="3000">
              <a:solidFill>
                <a:srgbClr val="CCCCCC"/>
              </a:solidFill>
              <a:latin typeface="Average"/>
              <a:ea typeface="Average"/>
              <a:cs typeface="Average"/>
              <a:sym typeface="Average"/>
            </a:endParaRPr>
          </a:p>
          <a:p>
            <a:pPr indent="0" lvl="0" marL="0" rtl="0" algn="ctr">
              <a:spcBef>
                <a:spcPts val="0"/>
              </a:spcBef>
              <a:spcAft>
                <a:spcPts val="0"/>
              </a:spcAft>
              <a:buNone/>
            </a:pPr>
            <a:r>
              <a:rPr lang="en" sz="3000">
                <a:solidFill>
                  <a:srgbClr val="CCCCCC"/>
                </a:solidFill>
                <a:latin typeface="Average"/>
                <a:ea typeface="Average"/>
                <a:cs typeface="Average"/>
                <a:sym typeface="Average"/>
              </a:rPr>
              <a:t>And you should </a:t>
            </a:r>
            <a:r>
              <a:rPr b="1" lang="en" sz="3000">
                <a:solidFill>
                  <a:srgbClr val="EA9999"/>
                </a:solidFill>
                <a:latin typeface="Average"/>
                <a:ea typeface="Average"/>
                <a:cs typeface="Average"/>
                <a:sym typeface="Average"/>
              </a:rPr>
              <a:t>not be talking</a:t>
            </a:r>
            <a:r>
              <a:rPr lang="en" sz="3000">
                <a:solidFill>
                  <a:srgbClr val="CCCCCC"/>
                </a:solidFill>
                <a:latin typeface="Average"/>
                <a:ea typeface="Average"/>
                <a:cs typeface="Average"/>
                <a:sym typeface="Average"/>
              </a:rPr>
              <a:t> to others while I am presenting.</a:t>
            </a:r>
            <a:endParaRPr sz="3000">
              <a:solidFill>
                <a:srgbClr val="CCCCCC"/>
              </a:solidFill>
              <a:latin typeface="Average"/>
              <a:ea typeface="Average"/>
              <a:cs typeface="Average"/>
              <a:sym typeface="Average"/>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85"/>
          <p:cNvSpPr txBox="1"/>
          <p:nvPr/>
        </p:nvSpPr>
        <p:spPr>
          <a:xfrm>
            <a:off x="224750" y="0"/>
            <a:ext cx="8682300" cy="26370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CC3300"/>
              </a:buClr>
              <a:buFont typeface="Calibri"/>
              <a:buNone/>
            </a:pPr>
            <a:r>
              <a:rPr b="0" i="0" lang="en" sz="4000" u="none" cap="none" strike="noStrike">
                <a:solidFill>
                  <a:srgbClr val="CC3300"/>
                </a:solidFill>
                <a:latin typeface="Open Sans"/>
                <a:ea typeface="Open Sans"/>
                <a:cs typeface="Open Sans"/>
                <a:sym typeface="Open Sans"/>
              </a:rPr>
              <a:t>Ancient </a:t>
            </a:r>
            <a:r>
              <a:rPr lang="en" sz="4000">
                <a:solidFill>
                  <a:srgbClr val="CC3300"/>
                </a:solidFill>
                <a:latin typeface="Open Sans"/>
                <a:ea typeface="Open Sans"/>
                <a:cs typeface="Open Sans"/>
                <a:sym typeface="Open Sans"/>
              </a:rPr>
              <a:t>Greece and Rome</a:t>
            </a:r>
            <a:endParaRPr b="1" i="0" sz="4000" u="none" cap="none" strike="noStrike">
              <a:solidFill>
                <a:srgbClr val="FFFFFF"/>
              </a:solidFill>
              <a:latin typeface="Open Sans"/>
              <a:ea typeface="Open Sans"/>
              <a:cs typeface="Open Sans"/>
              <a:sym typeface="Open Sans"/>
            </a:endParaRPr>
          </a:p>
          <a:p>
            <a:pPr indent="0" lvl="0" marL="0" marR="0" rtl="0" algn="r">
              <a:lnSpc>
                <a:spcPct val="100000"/>
              </a:lnSpc>
              <a:spcBef>
                <a:spcPts val="3600"/>
              </a:spcBef>
              <a:spcAft>
                <a:spcPts val="0"/>
              </a:spcAft>
              <a:buClr>
                <a:srgbClr val="FFFFFF"/>
              </a:buClr>
              <a:buFont typeface="Calibri"/>
              <a:buNone/>
            </a:pPr>
            <a:r>
              <a:rPr b="1" i="0" lang="en" sz="4000" u="none" cap="none" strike="noStrike">
                <a:solidFill>
                  <a:srgbClr val="FFFFFF"/>
                </a:solidFill>
                <a:latin typeface="Open Sans"/>
                <a:ea typeface="Open Sans"/>
                <a:cs typeface="Open Sans"/>
                <a:sym typeface="Open Sans"/>
              </a:rPr>
              <a:t>How do you </a:t>
            </a:r>
            <a:r>
              <a:rPr b="1" lang="en" sz="4000">
                <a:solidFill>
                  <a:srgbClr val="FFFFFF"/>
                </a:solidFill>
                <a:latin typeface="Open Sans"/>
                <a:ea typeface="Open Sans"/>
                <a:cs typeface="Open Sans"/>
                <a:sym typeface="Open Sans"/>
              </a:rPr>
              <a:t>show what your culture values</a:t>
            </a:r>
            <a:r>
              <a:rPr b="1" i="0" lang="en" sz="4000" u="none" cap="none" strike="noStrike">
                <a:solidFill>
                  <a:srgbClr val="FFFFFF"/>
                </a:solidFill>
                <a:latin typeface="Open Sans"/>
                <a:ea typeface="Open Sans"/>
                <a:cs typeface="Open Sans"/>
                <a:sym typeface="Open Sans"/>
              </a:rPr>
              <a:t>?</a:t>
            </a:r>
            <a:endParaRPr sz="4000">
              <a:solidFill>
                <a:srgbClr val="AAAAAA"/>
              </a:solidFill>
              <a:latin typeface="Average"/>
              <a:ea typeface="Average"/>
              <a:cs typeface="Average"/>
              <a:sym typeface="Average"/>
            </a:endParaRPr>
          </a:p>
        </p:txBody>
      </p:sp>
      <p:sp>
        <p:nvSpPr>
          <p:cNvPr descr="Column 1" id="504" name="Google Shape;504;p85"/>
          <p:cNvSpPr txBox="1"/>
          <p:nvPr/>
        </p:nvSpPr>
        <p:spPr>
          <a:xfrm>
            <a:off x="224675" y="2637000"/>
            <a:ext cx="4341000" cy="42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የጥንት ግሪክ እና ሮም: የእርስዎ ባህል ምን ዋጋ እንዳለው እንዴት ያሳያሉ?</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اليونان القديمة وروما: كيف تظهر قيم ثقافتك؟</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L'antiga Grècia i Roma: com mostres el que valora la teva cultura?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古希腊和罗马：您如何展示您的文化价值观？</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یونان و روم باستان: چگونه ارزش فرهنگ خود را نشان می دهید؟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प्राचीन ग्रीस और रोम: आप अपनी संस्कृति के मूल्यों को कैसे दर्शाते 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古代ギリシャとローマ: あなたの文化が何を大切にしているかをどのように示しますか?</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고대 그리스와 로마: 당신의 문화가 무엇을 중시하는지 어떻게 보여줍니까?</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Yewnanistan û Romaya Kevin: Hûn çawa nîşan didin ku çanda we çi nirx dike?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Grécia e Roma Antigas: Como você mostra o que sua cultura valoriza?</a:t>
            </a:r>
            <a:endParaRPr sz="3100">
              <a:solidFill>
                <a:srgbClr val="000000"/>
              </a:solidFill>
            </a:endParaRPr>
          </a:p>
        </p:txBody>
      </p:sp>
      <p:sp>
        <p:nvSpPr>
          <p:cNvPr descr="Column 2" id="505" name="Google Shape;505;p85"/>
          <p:cNvSpPr txBox="1"/>
          <p:nvPr/>
        </p:nvSpPr>
        <p:spPr>
          <a:xfrm>
            <a:off x="4565978" y="2637000"/>
            <a:ext cx="4341000" cy="42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ਪ੍ਰਾਚੀਨ ਗ੍ਰੀਸ ਅਤੇ ਰੋਮ: ਤੁਸੀਂ ਕਿਵੇਂ ਦਿਖਾਉਂਦੇ ਹੋ ਕਿ ਤੁਹਾਡੀ ਸੰਸਕ੍ਰਿਤੀ ਕੀ 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Древняя Греция и Рим: как показать ценности вашей культуры?</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Giriigii hore iyo Rome: Sideed u tusi kartaa waxa dhaqankaagu qiimeeyo?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Grecia y Roma antiguas: ¿Cómo demostrar lo que valora tu cultura?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Ugiriki na Roma ya Kale: Unaonyeshaje kile ambacho utamaduni wako unathamini?</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Sinaunang Greece at Rome: Paano mo ipinapakita kung ano ang pinahahalagahan ng iyong kultura?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Antik Yunan ve Roma: Kültürünüzün değer verdiği şeyleri nasıl gösteriyorsunuz?</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Стародавня Греція та Рим: як ви показуєте, що цінує ваша культура?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Hy Lạp và La Mã cổ đại: Làm thế nào để thể hiện giá trị văn hóa của bạn?</a:t>
            </a:r>
            <a:endParaRPr sz="3100">
              <a:solidFill>
                <a:srgbClr val="00000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pic>
        <p:nvPicPr>
          <p:cNvPr descr="Unknown_-_The_Death_Mask_of_Tutankhamen" id="510" name="Google Shape;510;p86"/>
          <p:cNvPicPr preferRelativeResize="0"/>
          <p:nvPr/>
        </p:nvPicPr>
        <p:blipFill rotWithShape="1">
          <a:blip r:embed="rId3">
            <a:alphaModFix/>
          </a:blip>
          <a:srcRect b="0" l="0" r="0" t="0"/>
          <a:stretch/>
        </p:blipFill>
        <p:spPr>
          <a:xfrm>
            <a:off x="301475" y="1126625"/>
            <a:ext cx="3200400" cy="4405800"/>
          </a:xfrm>
          <a:prstGeom prst="rect">
            <a:avLst/>
          </a:prstGeom>
          <a:noFill/>
          <a:ln>
            <a:noFill/>
          </a:ln>
        </p:spPr>
      </p:pic>
      <p:pic>
        <p:nvPicPr>
          <p:cNvPr descr="Unknown_-_The_Terracotta_Army" id="511" name="Google Shape;511;p86"/>
          <p:cNvPicPr preferRelativeResize="0"/>
          <p:nvPr/>
        </p:nvPicPr>
        <p:blipFill rotWithShape="1">
          <a:blip r:embed="rId4">
            <a:alphaModFix/>
          </a:blip>
          <a:srcRect b="0" l="0" r="0" t="0"/>
          <a:stretch/>
        </p:blipFill>
        <p:spPr>
          <a:xfrm>
            <a:off x="3925950" y="2900700"/>
            <a:ext cx="4705800" cy="2941200"/>
          </a:xfrm>
          <a:prstGeom prst="rect">
            <a:avLst/>
          </a:prstGeom>
          <a:noFill/>
          <a:ln>
            <a:noFill/>
          </a:ln>
        </p:spPr>
      </p:pic>
      <p:sp>
        <p:nvSpPr>
          <p:cNvPr id="512" name="Google Shape;512;p86"/>
          <p:cNvSpPr txBox="1"/>
          <p:nvPr/>
        </p:nvSpPr>
        <p:spPr>
          <a:xfrm>
            <a:off x="3718500" y="5841900"/>
            <a:ext cx="5120700" cy="1016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b="0" i="0" lang="en" sz="2000" u="none" cap="none" strike="noStrike">
                <a:solidFill>
                  <a:srgbClr val="CCCCCC"/>
                </a:solidFill>
                <a:latin typeface="Open Sans"/>
                <a:ea typeface="Open Sans"/>
                <a:cs typeface="Open Sans"/>
                <a:sym typeface="Open Sans"/>
              </a:rPr>
              <a:t>Unknown</a:t>
            </a:r>
            <a:endParaRPr>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1" i="1" lang="en" sz="2000" u="none" cap="none" strike="noStrike">
                <a:solidFill>
                  <a:srgbClr val="F3F3F3"/>
                </a:solidFill>
                <a:latin typeface="Open Sans"/>
                <a:ea typeface="Open Sans"/>
                <a:cs typeface="Open Sans"/>
                <a:sym typeface="Open Sans"/>
              </a:rPr>
              <a:t>The Terracotta Army</a:t>
            </a:r>
            <a:endParaRPr b="1">
              <a:solidFill>
                <a:srgbClr val="F3F3F3"/>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0" i="0" lang="en" sz="2000" u="none" cap="none" strike="noStrike">
                <a:solidFill>
                  <a:srgbClr val="CCCCCC"/>
                </a:solidFill>
                <a:latin typeface="Open Sans"/>
                <a:ea typeface="Open Sans"/>
                <a:cs typeface="Open Sans"/>
                <a:sym typeface="Open Sans"/>
              </a:rPr>
              <a:t>200-300 BCE</a:t>
            </a:r>
            <a:endParaRPr>
              <a:solidFill>
                <a:srgbClr val="CCCCCC"/>
              </a:solidFill>
              <a:latin typeface="Open Sans"/>
              <a:ea typeface="Open Sans"/>
              <a:cs typeface="Open Sans"/>
              <a:sym typeface="Open Sans"/>
            </a:endParaRPr>
          </a:p>
        </p:txBody>
      </p:sp>
      <p:sp>
        <p:nvSpPr>
          <p:cNvPr id="513" name="Google Shape;513;p86"/>
          <p:cNvSpPr txBox="1"/>
          <p:nvPr/>
        </p:nvSpPr>
        <p:spPr>
          <a:xfrm>
            <a:off x="301473" y="5532425"/>
            <a:ext cx="3200400" cy="1322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b="0" i="0" lang="en" sz="2000" u="none" cap="none" strike="noStrike">
                <a:solidFill>
                  <a:srgbClr val="CCCCCC"/>
                </a:solidFill>
                <a:latin typeface="Open Sans"/>
                <a:ea typeface="Open Sans"/>
                <a:cs typeface="Open Sans"/>
                <a:sym typeface="Open Sans"/>
              </a:rPr>
              <a:t>Unknown</a:t>
            </a:r>
            <a:endParaRPr>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1" i="1" lang="en" sz="2000" u="none" cap="none" strike="noStrike">
                <a:solidFill>
                  <a:srgbClr val="F3F3F3"/>
                </a:solidFill>
                <a:latin typeface="Open Sans"/>
                <a:ea typeface="Open Sans"/>
                <a:cs typeface="Open Sans"/>
                <a:sym typeface="Open Sans"/>
              </a:rPr>
              <a:t>The Death Mask of King Tutankhamen</a:t>
            </a:r>
            <a:endParaRPr b="1">
              <a:solidFill>
                <a:srgbClr val="F3F3F3"/>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0" i="0" lang="en" sz="2000" u="none" cap="none" strike="noStrike">
                <a:solidFill>
                  <a:srgbClr val="CCCCCC"/>
                </a:solidFill>
                <a:latin typeface="Open Sans"/>
                <a:ea typeface="Open Sans"/>
                <a:cs typeface="Open Sans"/>
                <a:sym typeface="Open Sans"/>
              </a:rPr>
              <a:t>1320 BCE</a:t>
            </a:r>
            <a:endParaRPr>
              <a:solidFill>
                <a:srgbClr val="CCCCCC"/>
              </a:solidFill>
              <a:latin typeface="Open Sans"/>
              <a:ea typeface="Open Sans"/>
              <a:cs typeface="Open Sans"/>
              <a:sym typeface="Open Sans"/>
            </a:endParaRPr>
          </a:p>
        </p:txBody>
      </p:sp>
      <p:sp>
        <p:nvSpPr>
          <p:cNvPr id="514" name="Google Shape;514;p86"/>
          <p:cNvSpPr txBox="1"/>
          <p:nvPr/>
        </p:nvSpPr>
        <p:spPr>
          <a:xfrm>
            <a:off x="0" y="0"/>
            <a:ext cx="3926100" cy="918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3000">
                <a:solidFill>
                  <a:srgbClr val="EFEFEF"/>
                </a:solidFill>
                <a:latin typeface="Oswald"/>
                <a:ea typeface="Oswald"/>
                <a:cs typeface="Oswald"/>
                <a:sym typeface="Oswald"/>
              </a:rPr>
              <a:t>Ancient Egyptian and Chinese Art</a:t>
            </a:r>
            <a:endParaRPr sz="3000">
              <a:solidFill>
                <a:srgbClr val="B7B7B7"/>
              </a:solidFill>
              <a:latin typeface="Average"/>
              <a:ea typeface="Average"/>
              <a:cs typeface="Average"/>
              <a:sym typeface="Average"/>
            </a:endParaRPr>
          </a:p>
        </p:txBody>
      </p:sp>
      <p:sp>
        <p:nvSpPr>
          <p:cNvPr descr="Translations" id="515" name="Google Shape;515;p86"/>
          <p:cNvSpPr txBox="1"/>
          <p:nvPr/>
        </p:nvSpPr>
        <p:spPr>
          <a:xfrm>
            <a:off x="3925800" y="0"/>
            <a:ext cx="2340600" cy="2900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a:solidFill>
                  <a:srgbClr val="AAAAAA"/>
                </a:solidFill>
                <a:latin typeface="Average"/>
                <a:ea typeface="Average"/>
                <a:cs typeface="Average"/>
                <a:sym typeface="Average"/>
              </a:rPr>
              <a:t>ጥንታዊ የግብፅ እና የቻይና ጥበብ</a:t>
            </a:r>
            <a:endParaRPr>
              <a:solidFill>
                <a:srgbClr val="AAAAAA"/>
              </a:solidFill>
              <a:latin typeface="Average"/>
              <a:ea typeface="Average"/>
              <a:cs typeface="Average"/>
              <a:sym typeface="Average"/>
            </a:endParaRPr>
          </a:p>
          <a:p>
            <a:pPr indent="0" lvl="0" marL="0" rtl="1" algn="ctr">
              <a:spcBef>
                <a:spcPts val="0"/>
              </a:spcBef>
              <a:spcAft>
                <a:spcPts val="0"/>
              </a:spcAft>
              <a:buNone/>
            </a:pPr>
            <a:r>
              <a:rPr lang="en">
                <a:solidFill>
                  <a:srgbClr val="AAAAAA"/>
                </a:solidFill>
                <a:latin typeface="Average"/>
                <a:ea typeface="Average"/>
                <a:cs typeface="Average"/>
                <a:sym typeface="Average"/>
              </a:rPr>
              <a:t>الفن المصري والصيني القديم</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Art xinès i egipci antic</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古埃及和中国艺术</a:t>
            </a:r>
            <a:endParaRPr>
              <a:solidFill>
                <a:srgbClr val="AAAAAA"/>
              </a:solidFill>
              <a:latin typeface="Average"/>
              <a:ea typeface="Average"/>
              <a:cs typeface="Average"/>
              <a:sym typeface="Average"/>
            </a:endParaRPr>
          </a:p>
          <a:p>
            <a:pPr indent="0" lvl="0" marL="0" rtl="1" algn="ctr">
              <a:spcBef>
                <a:spcPts val="0"/>
              </a:spcBef>
              <a:spcAft>
                <a:spcPts val="0"/>
              </a:spcAft>
              <a:buNone/>
            </a:pPr>
            <a:r>
              <a:rPr lang="en">
                <a:solidFill>
                  <a:srgbClr val="AAAAAA"/>
                </a:solidFill>
                <a:latin typeface="Average"/>
                <a:ea typeface="Average"/>
                <a:cs typeface="Average"/>
                <a:sym typeface="Average"/>
              </a:rPr>
              <a:t>هنر مصر باستان و چین</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प्राचीन मिस्र और चीनी कला</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古代エジプトと中国の美術</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고대 이집트와 중국 미술</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Hunera Misrê û Çînî ya kevnar</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Arte egípcia e chinesa antiga</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ਪ੍ਰਾਚੀਨ ਮਿਸਰੀ ਅਤੇ ਚੀਨੀ ਕਲਾ</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Древнеегипетское и китайское искусство</a:t>
            </a:r>
            <a:endParaRPr>
              <a:solidFill>
                <a:srgbClr val="AAAAAA"/>
              </a:solidFill>
              <a:latin typeface="Average"/>
              <a:ea typeface="Average"/>
              <a:cs typeface="Average"/>
              <a:sym typeface="Average"/>
            </a:endParaRPr>
          </a:p>
        </p:txBody>
      </p:sp>
      <p:sp>
        <p:nvSpPr>
          <p:cNvPr descr="Translations" id="516" name="Google Shape;516;p86"/>
          <p:cNvSpPr txBox="1"/>
          <p:nvPr/>
        </p:nvSpPr>
        <p:spPr>
          <a:xfrm>
            <a:off x="6291150" y="0"/>
            <a:ext cx="2340600" cy="2900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a:solidFill>
                  <a:srgbClr val="AAAAAA"/>
                </a:solidFill>
                <a:latin typeface="Average"/>
                <a:ea typeface="Average"/>
                <a:cs typeface="Average"/>
                <a:sym typeface="Average"/>
              </a:rPr>
              <a:t>Farshaxankii hore ee Masar iyo Shiinaha</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Arte antiguo egipcio y chino</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Sanaa ya Misri ya Kale na Kichina</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Sinaunang Egyptian at Chinese Art</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Antik Mısır ve Çin Sanatı</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Мистецтво Давнього Єгипту і Китаю</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Nghệ thuật Ai Cập và Trung Quốc cổ đại</a:t>
            </a:r>
            <a:endParaRPr sz="1000">
              <a:solidFill>
                <a:srgbClr val="FFFFFF"/>
              </a:solidFill>
              <a:latin typeface="Average"/>
              <a:ea typeface="Average"/>
              <a:cs typeface="Average"/>
              <a:sym typeface="Average"/>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87"/>
          <p:cNvSpPr txBox="1"/>
          <p:nvPr/>
        </p:nvSpPr>
        <p:spPr>
          <a:xfrm>
            <a:off x="4251300" y="0"/>
            <a:ext cx="4892700" cy="2406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lang="en" sz="2400">
                <a:solidFill>
                  <a:srgbClr val="CCCCCC"/>
                </a:solidFill>
                <a:latin typeface="Open Sans"/>
                <a:ea typeface="Open Sans"/>
                <a:cs typeface="Open Sans"/>
                <a:sym typeface="Open Sans"/>
              </a:rPr>
              <a:t>Myron</a:t>
            </a:r>
            <a:endParaRPr sz="2400">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1" i="1" lang="en" sz="2400" u="none" cap="none" strike="noStrike">
                <a:solidFill>
                  <a:srgbClr val="F3F3F3"/>
                </a:solidFill>
                <a:latin typeface="Open Sans"/>
                <a:ea typeface="Open Sans"/>
                <a:cs typeface="Open Sans"/>
                <a:sym typeface="Open Sans"/>
              </a:rPr>
              <a:t>Discobolus</a:t>
            </a:r>
            <a:endParaRPr i="1" sz="2400">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0" i="0" lang="en" sz="2400" u="none" cap="none" strike="noStrike">
                <a:solidFill>
                  <a:srgbClr val="CCCCCC"/>
                </a:solidFill>
                <a:latin typeface="Open Sans"/>
                <a:ea typeface="Open Sans"/>
                <a:cs typeface="Open Sans"/>
                <a:sym typeface="Open Sans"/>
              </a:rPr>
              <a:t>circa 450 BCE</a:t>
            </a:r>
            <a:endParaRPr b="0" i="0" sz="2400" u="none" cap="none" strike="noStrike">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t/>
            </a:r>
            <a:endParaRPr sz="2400">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0" i="0" lang="en" sz="1800" u="none" cap="none" strike="noStrike">
                <a:solidFill>
                  <a:srgbClr val="CCCCCC"/>
                </a:solidFill>
                <a:latin typeface="Open Sans"/>
                <a:ea typeface="Open Sans"/>
                <a:cs typeface="Open Sans"/>
                <a:sym typeface="Open Sans"/>
              </a:rPr>
              <a:t>Marble copy of bronze original, 155cm</a:t>
            </a:r>
            <a:endParaRPr sz="1800">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0" i="0" lang="en" sz="1800" u="none" cap="none" strike="noStrike">
                <a:solidFill>
                  <a:srgbClr val="CCCCCC"/>
                </a:solidFill>
                <a:latin typeface="Open Sans"/>
                <a:ea typeface="Open Sans"/>
                <a:cs typeface="Open Sans"/>
                <a:sym typeface="Open Sans"/>
              </a:rPr>
              <a:t>Museo Nazionale Romano, Rome</a:t>
            </a:r>
            <a:endParaRPr sz="2000">
              <a:solidFill>
                <a:srgbClr val="CCCCCC"/>
              </a:solidFill>
              <a:latin typeface="Open Sans"/>
              <a:ea typeface="Open Sans"/>
              <a:cs typeface="Open Sans"/>
              <a:sym typeface="Open Sans"/>
            </a:endParaRPr>
          </a:p>
        </p:txBody>
      </p:sp>
      <p:pic>
        <p:nvPicPr>
          <p:cNvPr descr="Unknown_-_Discobolus" id="522" name="Google Shape;522;p87"/>
          <p:cNvPicPr preferRelativeResize="0"/>
          <p:nvPr/>
        </p:nvPicPr>
        <p:blipFill rotWithShape="1">
          <a:blip r:embed="rId3">
            <a:alphaModFix/>
          </a:blip>
          <a:srcRect b="0" l="0" r="0" t="0"/>
          <a:stretch/>
        </p:blipFill>
        <p:spPr>
          <a:xfrm>
            <a:off x="-3" y="0"/>
            <a:ext cx="4251300" cy="6858000"/>
          </a:xfrm>
          <a:prstGeom prst="rect">
            <a:avLst/>
          </a:prstGeom>
          <a:noFill/>
          <a:ln>
            <a:noFill/>
          </a:ln>
        </p:spPr>
      </p:pic>
      <p:sp>
        <p:nvSpPr>
          <p:cNvPr descr="Translations" id="523" name="Google Shape;523;p87"/>
          <p:cNvSpPr txBox="1"/>
          <p:nvPr/>
        </p:nvSpPr>
        <p:spPr>
          <a:xfrm>
            <a:off x="4251300" y="2406300"/>
            <a:ext cx="4892700" cy="445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ማይሮን፣ ዲስኮቦለስ፣ በ450 ዓክልበ. ገደማ።</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مايرون، ديسكوبولوس، حوالي 450 قبل الميلاد.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Miron, Discòbol, cap al 450 aC.</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米隆，掷铁饼者，约公元前 450 年。</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مایرون، دیسکوبولوس، در حدود 450 ق.م.</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मायरोन, डिस्कोबोलस, लगभग 450 ईसा पूर्व।</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ミュロン、ディスコボロス、紀元前 450 年頃。</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미론, 디스코볼루스, 기원전 450년경.</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Myron, Discobolus, dora 450 BZ.</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Myron, Discóbolo, por volta de 450 a.C.</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ਮਾਈਰਨ, ਡਿਸਕੋਬੋਲਸ, ਲਗਭਗ 450 ਈ.ਪੂ.</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Мирон, Дискобол, около 450 г. до н. э.</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Myron, Discabolus, qiyaastii 450 BC.</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Mirón, Discóbolo, alrededor del 450 a. C.</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Myron, Discobolus, karibu 450 KK.</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Myron, Discobolus, circa 450 BCE.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Myron, Discobolus, MÖ 450 civarı.</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Мирон, Дискобол, близько 450 р. до н.</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Myron, Discobolus, khoảng năm 450 TCN.</a:t>
            </a:r>
            <a:endParaRPr>
              <a:solidFill>
                <a:srgbClr val="FFFFFF"/>
              </a:solidFill>
              <a:latin typeface="Average"/>
              <a:ea typeface="Average"/>
              <a:cs typeface="Average"/>
              <a:sym typeface="Averag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43"/>
          <p:cNvSpPr txBox="1"/>
          <p:nvPr/>
        </p:nvSpPr>
        <p:spPr>
          <a:xfrm>
            <a:off x="3494225" y="75"/>
            <a:ext cx="2784600" cy="6858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solidFill>
                  <a:srgbClr val="FFFFFF"/>
                </a:solidFill>
                <a:latin typeface="Cabin"/>
                <a:ea typeface="Cabin"/>
                <a:cs typeface="Cabin"/>
                <a:sym typeface="Cabin"/>
              </a:rPr>
              <a:t>Sara Shamma </a:t>
            </a:r>
            <a:r>
              <a:rPr i="1" lang="en" sz="1800">
                <a:solidFill>
                  <a:srgbClr val="B7B7B7"/>
                </a:solidFill>
                <a:latin typeface="Cabin"/>
                <a:ea typeface="Cabin"/>
                <a:cs typeface="Cabin"/>
                <a:sym typeface="Cabin"/>
              </a:rPr>
              <a:t>@sara.shamma.artist</a:t>
            </a:r>
            <a:r>
              <a:rPr lang="en" sz="1800">
                <a:solidFill>
                  <a:srgbClr val="B7B7B7"/>
                </a:solidFill>
                <a:latin typeface="Cabin"/>
                <a:ea typeface="Cabin"/>
                <a:cs typeface="Cabin"/>
                <a:sym typeface="Cabin"/>
              </a:rPr>
              <a:t> </a:t>
            </a:r>
            <a:endParaRPr sz="18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lang="en" sz="1800">
                <a:solidFill>
                  <a:srgbClr val="B7B7B7"/>
                </a:solidFill>
                <a:latin typeface="Cabin"/>
                <a:ea typeface="Cabin"/>
                <a:cs typeface="Cabin"/>
                <a:sym typeface="Cabin"/>
              </a:rPr>
              <a:t>(UK artist in London)</a:t>
            </a:r>
            <a:endParaRPr sz="18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sz="18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lang="en" sz="1800">
                <a:solidFill>
                  <a:srgbClr val="B7B7B7"/>
                </a:solidFill>
                <a:latin typeface="Cabin"/>
                <a:ea typeface="Cabin"/>
                <a:cs typeface="Cabin"/>
                <a:sym typeface="Cabin"/>
              </a:rPr>
              <a:t>oil on canvas</a:t>
            </a:r>
            <a:endParaRPr sz="18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lang="en" sz="1800">
                <a:solidFill>
                  <a:srgbClr val="B7B7B7"/>
                </a:solidFill>
                <a:latin typeface="Cabin"/>
                <a:ea typeface="Cabin"/>
                <a:cs typeface="Cabin"/>
                <a:sym typeface="Cabin"/>
              </a:rPr>
              <a:t>2019</a:t>
            </a:r>
            <a:endParaRPr b="1" sz="1800">
              <a:solidFill>
                <a:srgbClr val="FFFFFF"/>
              </a:solidFill>
              <a:latin typeface="Cabin"/>
              <a:ea typeface="Cabin"/>
              <a:cs typeface="Cabin"/>
              <a:sym typeface="Cabin"/>
            </a:endParaRPr>
          </a:p>
        </p:txBody>
      </p:sp>
      <p:pic>
        <p:nvPicPr>
          <p:cNvPr id="232" name="Google Shape;232;p43"/>
          <p:cNvPicPr preferRelativeResize="0"/>
          <p:nvPr/>
        </p:nvPicPr>
        <p:blipFill>
          <a:blip r:embed="rId3">
            <a:alphaModFix/>
          </a:blip>
          <a:stretch>
            <a:fillRect/>
          </a:stretch>
        </p:blipFill>
        <p:spPr>
          <a:xfrm>
            <a:off x="-75" y="0"/>
            <a:ext cx="3494295" cy="2865325"/>
          </a:xfrm>
          <a:prstGeom prst="rect">
            <a:avLst/>
          </a:prstGeom>
          <a:noFill/>
          <a:ln>
            <a:noFill/>
          </a:ln>
        </p:spPr>
      </p:pic>
      <p:pic>
        <p:nvPicPr>
          <p:cNvPr id="233" name="Google Shape;233;p43"/>
          <p:cNvPicPr preferRelativeResize="0"/>
          <p:nvPr/>
        </p:nvPicPr>
        <p:blipFill>
          <a:blip r:embed="rId4">
            <a:alphaModFix/>
          </a:blip>
          <a:stretch>
            <a:fillRect/>
          </a:stretch>
        </p:blipFill>
        <p:spPr>
          <a:xfrm>
            <a:off x="6278675" y="3992675"/>
            <a:ext cx="2865325" cy="2865325"/>
          </a:xfrm>
          <a:prstGeom prst="rect">
            <a:avLst/>
          </a:prstGeom>
          <a:noFill/>
          <a:ln>
            <a:noFill/>
          </a:ln>
        </p:spPr>
      </p:pic>
      <p:pic>
        <p:nvPicPr>
          <p:cNvPr id="234" name="Google Shape;234;p43"/>
          <p:cNvPicPr preferRelativeResize="0"/>
          <p:nvPr/>
        </p:nvPicPr>
        <p:blipFill>
          <a:blip r:embed="rId5">
            <a:alphaModFix/>
          </a:blip>
          <a:stretch>
            <a:fillRect/>
          </a:stretch>
        </p:blipFill>
        <p:spPr>
          <a:xfrm>
            <a:off x="-75" y="3363700"/>
            <a:ext cx="3494300" cy="3494300"/>
          </a:xfrm>
          <a:prstGeom prst="rect">
            <a:avLst/>
          </a:prstGeom>
          <a:noFill/>
          <a:ln>
            <a:noFill/>
          </a:ln>
        </p:spPr>
      </p:pic>
      <p:pic>
        <p:nvPicPr>
          <p:cNvPr id="235" name="Google Shape;235;p43"/>
          <p:cNvPicPr preferRelativeResize="0"/>
          <p:nvPr/>
        </p:nvPicPr>
        <p:blipFill>
          <a:blip r:embed="rId6">
            <a:alphaModFix/>
          </a:blip>
          <a:stretch>
            <a:fillRect/>
          </a:stretch>
        </p:blipFill>
        <p:spPr>
          <a:xfrm>
            <a:off x="6278600" y="0"/>
            <a:ext cx="2865325" cy="3581633"/>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27" name="Shape 527"/>
        <p:cNvGrpSpPr/>
        <p:nvPr/>
      </p:nvGrpSpPr>
      <p:grpSpPr>
        <a:xfrm>
          <a:off x="0" y="0"/>
          <a:ext cx="0" cy="0"/>
          <a:chOff x="0" y="0"/>
          <a:chExt cx="0" cy="0"/>
        </a:xfrm>
      </p:grpSpPr>
      <p:sp>
        <p:nvSpPr>
          <p:cNvPr id="528" name="Google Shape;528;p88"/>
          <p:cNvSpPr txBox="1"/>
          <p:nvPr/>
        </p:nvSpPr>
        <p:spPr>
          <a:xfrm>
            <a:off x="4104600" y="0"/>
            <a:ext cx="5039400" cy="2192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b="0" i="0" lang="en" sz="2400" u="none" cap="none" strike="noStrike">
                <a:solidFill>
                  <a:srgbClr val="CCCCCC"/>
                </a:solidFill>
                <a:latin typeface="Open Sans"/>
                <a:ea typeface="Open Sans"/>
                <a:cs typeface="Open Sans"/>
                <a:sym typeface="Open Sans"/>
              </a:rPr>
              <a:t>Unknown</a:t>
            </a:r>
            <a:br>
              <a:rPr lang="en" sz="2400">
                <a:solidFill>
                  <a:srgbClr val="CCCCCC"/>
                </a:solidFill>
                <a:latin typeface="Open Sans"/>
                <a:ea typeface="Open Sans"/>
                <a:cs typeface="Open Sans"/>
                <a:sym typeface="Open Sans"/>
              </a:rPr>
            </a:br>
            <a:r>
              <a:rPr b="1" i="1" lang="en" sz="2400" u="none" cap="none" strike="noStrike">
                <a:solidFill>
                  <a:srgbClr val="F3F3F3"/>
                </a:solidFill>
                <a:latin typeface="Open Sans"/>
                <a:ea typeface="Open Sans"/>
                <a:cs typeface="Open Sans"/>
                <a:sym typeface="Open Sans"/>
              </a:rPr>
              <a:t>Head of a Roman Patrician</a:t>
            </a:r>
            <a:br>
              <a:rPr b="1" i="1" lang="en" sz="2400" u="none" cap="none" strike="noStrike">
                <a:solidFill>
                  <a:srgbClr val="F3F3F3"/>
                </a:solidFill>
                <a:latin typeface="Open Sans"/>
                <a:ea typeface="Open Sans"/>
                <a:cs typeface="Open Sans"/>
                <a:sym typeface="Open Sans"/>
              </a:rPr>
            </a:br>
            <a:r>
              <a:rPr b="0" i="1" lang="en" sz="2400" u="none" cap="none" strike="noStrike">
                <a:solidFill>
                  <a:srgbClr val="F3F3F3"/>
                </a:solidFill>
                <a:latin typeface="Open Sans"/>
                <a:ea typeface="Open Sans"/>
                <a:cs typeface="Open Sans"/>
                <a:sym typeface="Open Sans"/>
              </a:rPr>
              <a:t> (Cato the Elder)</a:t>
            </a:r>
            <a:br>
              <a:rPr b="0" i="1" lang="en" sz="2400" u="none" cap="none" strike="noStrike">
                <a:solidFill>
                  <a:srgbClr val="F3F3F3"/>
                </a:solidFill>
                <a:latin typeface="Open Sans"/>
                <a:ea typeface="Open Sans"/>
                <a:cs typeface="Open Sans"/>
                <a:sym typeface="Open Sans"/>
              </a:rPr>
            </a:br>
            <a:r>
              <a:rPr b="0" i="0" lang="en" sz="2400" u="none" cap="none" strike="noStrike">
                <a:solidFill>
                  <a:srgbClr val="CCCCCC"/>
                </a:solidFill>
                <a:latin typeface="Open Sans"/>
                <a:ea typeface="Open Sans"/>
                <a:cs typeface="Open Sans"/>
                <a:sym typeface="Open Sans"/>
              </a:rPr>
              <a:t>75-50 BCE</a:t>
            </a:r>
            <a:br>
              <a:rPr b="0" i="0" lang="en" sz="2400" u="none" cap="none" strike="noStrike">
                <a:solidFill>
                  <a:srgbClr val="CCCCCC"/>
                </a:solidFill>
                <a:latin typeface="Open Sans"/>
                <a:ea typeface="Open Sans"/>
                <a:cs typeface="Open Sans"/>
                <a:sym typeface="Open Sans"/>
              </a:rPr>
            </a:br>
            <a:endParaRPr sz="1600">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0" i="0" lang="en" sz="1600" u="none" cap="none" strike="noStrike">
                <a:solidFill>
                  <a:srgbClr val="CCCCCC"/>
                </a:solidFill>
                <a:latin typeface="Open Sans"/>
                <a:ea typeface="Open Sans"/>
                <a:cs typeface="Open Sans"/>
                <a:sym typeface="Open Sans"/>
              </a:rPr>
              <a:t>White marble, Palazzo Torlonia, Rome</a:t>
            </a:r>
            <a:endParaRPr sz="1600">
              <a:solidFill>
                <a:srgbClr val="AAAAAA"/>
              </a:solidFill>
              <a:latin typeface="Average"/>
              <a:ea typeface="Average"/>
              <a:cs typeface="Average"/>
              <a:sym typeface="Average"/>
            </a:endParaRPr>
          </a:p>
        </p:txBody>
      </p:sp>
      <p:pic>
        <p:nvPicPr>
          <p:cNvPr id="529" name="Google Shape;529;p88"/>
          <p:cNvPicPr preferRelativeResize="0"/>
          <p:nvPr/>
        </p:nvPicPr>
        <p:blipFill rotWithShape="1">
          <a:blip r:embed="rId3">
            <a:alphaModFix/>
          </a:blip>
          <a:srcRect b="0" l="0" r="0" t="0"/>
          <a:stretch/>
        </p:blipFill>
        <p:spPr>
          <a:xfrm>
            <a:off x="0" y="595799"/>
            <a:ext cx="4104600" cy="5666400"/>
          </a:xfrm>
          <a:prstGeom prst="rect">
            <a:avLst/>
          </a:prstGeom>
          <a:noFill/>
          <a:ln>
            <a:noFill/>
          </a:ln>
        </p:spPr>
      </p:pic>
      <p:sp>
        <p:nvSpPr>
          <p:cNvPr descr="Translations" id="530" name="Google Shape;530;p88"/>
          <p:cNvSpPr txBox="1"/>
          <p:nvPr/>
        </p:nvSpPr>
        <p:spPr>
          <a:xfrm>
            <a:off x="4104600" y="2192400"/>
            <a:ext cx="5039400" cy="466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50">
                <a:solidFill>
                  <a:srgbClr val="AAAAAA"/>
                </a:solidFill>
                <a:latin typeface="Average"/>
                <a:ea typeface="Average"/>
                <a:cs typeface="Average"/>
                <a:sym typeface="Average"/>
              </a:rPr>
              <a:t>ያልታወቀ፣ የሮማ ፓትሪሻን መሪ (ካቶ ሽማግሌ)፣ 75-50 ዓክልበ</a:t>
            </a:r>
            <a:endParaRPr sz="1250">
              <a:solidFill>
                <a:srgbClr val="AAAAAA"/>
              </a:solidFill>
              <a:latin typeface="Average"/>
              <a:ea typeface="Average"/>
              <a:cs typeface="Average"/>
              <a:sym typeface="Average"/>
            </a:endParaRPr>
          </a:p>
          <a:p>
            <a:pPr indent="0" lvl="0" marL="0" rtl="1" algn="r">
              <a:spcBef>
                <a:spcPts val="0"/>
              </a:spcBef>
              <a:spcAft>
                <a:spcPts val="0"/>
              </a:spcAft>
              <a:buNone/>
            </a:pPr>
            <a:r>
              <a:rPr lang="en" sz="1250">
                <a:solidFill>
                  <a:srgbClr val="AAAAAA"/>
                </a:solidFill>
                <a:latin typeface="Average"/>
                <a:ea typeface="Average"/>
                <a:cs typeface="Average"/>
                <a:sym typeface="Average"/>
              </a:rPr>
              <a:t>غير معروف، رأس أحد الباتريكيين الرومانيين (كاتو الأكبر)، 75-50 قبل الميلاد</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Desconegut, cap d'un patrici romà (Cato el Vell), 75-50 aC</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未知，罗马贵族（老卡托）的头像，公元前 75-50 年</a:t>
            </a:r>
            <a:endParaRPr sz="1250">
              <a:solidFill>
                <a:srgbClr val="AAAAAA"/>
              </a:solidFill>
              <a:latin typeface="Average"/>
              <a:ea typeface="Average"/>
              <a:cs typeface="Average"/>
              <a:sym typeface="Average"/>
            </a:endParaRPr>
          </a:p>
          <a:p>
            <a:pPr indent="0" lvl="0" marL="0" rtl="1" algn="r">
              <a:spcBef>
                <a:spcPts val="0"/>
              </a:spcBef>
              <a:spcAft>
                <a:spcPts val="0"/>
              </a:spcAft>
              <a:buNone/>
            </a:pPr>
            <a:r>
              <a:rPr lang="en" sz="1250">
                <a:solidFill>
                  <a:srgbClr val="AAAAAA"/>
                </a:solidFill>
                <a:latin typeface="Average"/>
                <a:ea typeface="Average"/>
                <a:cs typeface="Average"/>
                <a:sym typeface="Average"/>
              </a:rPr>
              <a:t>ناشناخته، سر یک پاتریسیوس رومی (کاتو بزرگ)، 75-50 ق.م</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अज्ञात, एक रोमन पैट्रिशियन (कैटो द एल्डर) का सिर, 75-50 ईसा पूर्व</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不明、ローマ貴族（大カトー）の頭部、紀元前75～50年</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알려지지 않음, 로마 귀족(카토 대왕)의 머리, 기원전 75-50년</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Nenas, Serê Patrîsekî Romayî (Catoyê Pîr), 75-50 BZ</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Desconhecido, Cabeça de um patrício romano (Cato, o Velho), 75-50 a.C.</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ਅਣਜਾਣ, ਰੋਮਨ ਪੈਟ੍ਰੀਸ਼ੀਅਨ (ਕੇਟੋ ਦਿ ਐਲਡਰ) ਦਾ ਮੁਖੀ, 75-50 ਈ.ਪੂ</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Неизвестный, голова римского патриция (Катон Старший), 75–50 гг. до н. э.</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Lama garanayo, Madaxa Patrician Roman (Cato the Elder), 75-50 BCE</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Desconocido, Cabeza de un patricio romano (Catón el Viejo), 75-50 a. C.</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Haijulikani, Mkuu wa Patrician wa Kirumi (Cato Mzee), 75-50 BCE</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Hindi Kilala, Pinuno ng isang Romanong Patrician (Cato the Elder), 75-50 BCE</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Bilinmeyen, Roma Patriki'nin (Yaşlı Cato) Başı, MÖ 75-50</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Невідомо, глава римського патриціату (Катона Старшого), 75-50 рр. до н.е</a:t>
            </a:r>
            <a:endParaRPr sz="1250">
              <a:solidFill>
                <a:srgbClr val="AAAAAA"/>
              </a:solidFill>
              <a:latin typeface="Average"/>
              <a:ea typeface="Average"/>
              <a:cs typeface="Average"/>
              <a:sym typeface="Average"/>
            </a:endParaRPr>
          </a:p>
          <a:p>
            <a:pPr indent="0" lvl="0" marL="0" rtl="0" algn="l">
              <a:spcBef>
                <a:spcPts val="0"/>
              </a:spcBef>
              <a:spcAft>
                <a:spcPts val="0"/>
              </a:spcAft>
              <a:buNone/>
            </a:pPr>
            <a:r>
              <a:rPr lang="en" sz="1250">
                <a:solidFill>
                  <a:srgbClr val="AAAAAA"/>
                </a:solidFill>
                <a:latin typeface="Average"/>
                <a:ea typeface="Average"/>
                <a:cs typeface="Average"/>
                <a:sym typeface="Average"/>
              </a:rPr>
              <a:t>Không rõ, Người đứng đầu một quý tộc La Mã (Cato the Elder), 75-50 TCN</a:t>
            </a:r>
            <a:endParaRPr sz="1250">
              <a:solidFill>
                <a:srgbClr val="FFFFFF"/>
              </a:solidFill>
              <a:latin typeface="Average"/>
              <a:ea typeface="Average"/>
              <a:cs typeface="Average"/>
              <a:sym typeface="Average"/>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34" name="Shape 534"/>
        <p:cNvGrpSpPr/>
        <p:nvPr/>
      </p:nvGrpSpPr>
      <p:grpSpPr>
        <a:xfrm>
          <a:off x="0" y="0"/>
          <a:ext cx="0" cy="0"/>
          <a:chOff x="0" y="0"/>
          <a:chExt cx="0" cy="0"/>
        </a:xfrm>
      </p:grpSpPr>
      <p:grpSp>
        <p:nvGrpSpPr>
          <p:cNvPr id="535" name="Google Shape;535;p89"/>
          <p:cNvGrpSpPr/>
          <p:nvPr/>
        </p:nvGrpSpPr>
        <p:grpSpPr>
          <a:xfrm>
            <a:off x="0" y="1006975"/>
            <a:ext cx="2858702" cy="5546225"/>
            <a:chOff x="0" y="1311775"/>
            <a:chExt cx="2858702" cy="5546225"/>
          </a:xfrm>
        </p:grpSpPr>
        <p:pic>
          <p:nvPicPr>
            <p:cNvPr descr="Unknown_-_Discobolus" id="536" name="Google Shape;536;p89"/>
            <p:cNvPicPr preferRelativeResize="0"/>
            <p:nvPr/>
          </p:nvPicPr>
          <p:blipFill rotWithShape="1">
            <a:blip r:embed="rId3">
              <a:alphaModFix/>
            </a:blip>
            <a:srcRect b="0" l="0" r="0" t="0"/>
            <a:stretch/>
          </p:blipFill>
          <p:spPr>
            <a:xfrm>
              <a:off x="0" y="1311775"/>
              <a:ext cx="2858700" cy="4610700"/>
            </a:xfrm>
            <a:prstGeom prst="rect">
              <a:avLst/>
            </a:prstGeom>
            <a:noFill/>
            <a:ln>
              <a:noFill/>
            </a:ln>
          </p:spPr>
        </p:pic>
        <p:sp>
          <p:nvSpPr>
            <p:cNvPr id="537" name="Google Shape;537;p89"/>
            <p:cNvSpPr txBox="1"/>
            <p:nvPr/>
          </p:nvSpPr>
          <p:spPr>
            <a:xfrm>
              <a:off x="2" y="5934000"/>
              <a:ext cx="2858700" cy="924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lang="en" sz="1800">
                  <a:solidFill>
                    <a:srgbClr val="CCCCCC"/>
                  </a:solidFill>
                  <a:latin typeface="Open Sans"/>
                  <a:ea typeface="Open Sans"/>
                  <a:cs typeface="Open Sans"/>
                  <a:sym typeface="Open Sans"/>
                </a:rPr>
                <a:t>Myron</a:t>
              </a:r>
              <a:endParaRPr>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1" i="1" lang="en" sz="1800" u="none" cap="none" strike="noStrike">
                  <a:solidFill>
                    <a:srgbClr val="F3F3F3"/>
                  </a:solidFill>
                  <a:latin typeface="Open Sans"/>
                  <a:ea typeface="Open Sans"/>
                  <a:cs typeface="Open Sans"/>
                  <a:sym typeface="Open Sans"/>
                </a:rPr>
                <a:t>Discobolus</a:t>
              </a:r>
              <a:endParaRPr b="1">
                <a:solidFill>
                  <a:srgbClr val="F3F3F3"/>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0" i="0" lang="en" sz="1800" u="none" cap="none" strike="noStrike">
                  <a:solidFill>
                    <a:srgbClr val="CCCCCC"/>
                  </a:solidFill>
                  <a:latin typeface="Open Sans"/>
                  <a:ea typeface="Open Sans"/>
                  <a:cs typeface="Open Sans"/>
                  <a:sym typeface="Open Sans"/>
                </a:rPr>
                <a:t>circa 450 BCE</a:t>
              </a:r>
              <a:endParaRPr>
                <a:solidFill>
                  <a:srgbClr val="CCCCCC"/>
                </a:solidFill>
                <a:latin typeface="Open Sans"/>
                <a:ea typeface="Open Sans"/>
                <a:cs typeface="Open Sans"/>
                <a:sym typeface="Open Sans"/>
              </a:endParaRPr>
            </a:p>
          </p:txBody>
        </p:sp>
      </p:grpSp>
      <p:grpSp>
        <p:nvGrpSpPr>
          <p:cNvPr id="538" name="Google Shape;538;p89"/>
          <p:cNvGrpSpPr/>
          <p:nvPr/>
        </p:nvGrpSpPr>
        <p:grpSpPr>
          <a:xfrm>
            <a:off x="3032919" y="1006975"/>
            <a:ext cx="3350709" cy="5542175"/>
            <a:chOff x="3337719" y="1311775"/>
            <a:chExt cx="3350709" cy="5542175"/>
          </a:xfrm>
        </p:grpSpPr>
        <p:sp>
          <p:nvSpPr>
            <p:cNvPr id="539" name="Google Shape;539;p89"/>
            <p:cNvSpPr txBox="1"/>
            <p:nvPr/>
          </p:nvSpPr>
          <p:spPr>
            <a:xfrm>
              <a:off x="3337728" y="5938050"/>
              <a:ext cx="3350700" cy="915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b="0" i="0" lang="en" sz="1800" u="none" cap="none" strike="noStrike">
                  <a:solidFill>
                    <a:srgbClr val="CCCCCC"/>
                  </a:solidFill>
                  <a:latin typeface="Open Sans"/>
                  <a:ea typeface="Open Sans"/>
                  <a:cs typeface="Open Sans"/>
                  <a:sym typeface="Open Sans"/>
                </a:rPr>
                <a:t>Unknown</a:t>
              </a:r>
              <a:endParaRPr>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1" i="1" lang="en" sz="1800" u="none" cap="none" strike="noStrike">
                  <a:solidFill>
                    <a:srgbClr val="F3F3F3"/>
                  </a:solidFill>
                  <a:latin typeface="Open Sans"/>
                  <a:ea typeface="Open Sans"/>
                  <a:cs typeface="Open Sans"/>
                  <a:sym typeface="Open Sans"/>
                </a:rPr>
                <a:t>Head of a Roman Patrician</a:t>
              </a:r>
              <a:endParaRPr b="1">
                <a:solidFill>
                  <a:srgbClr val="F3F3F3"/>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0" i="0" lang="en" sz="1800" u="none" cap="none" strike="noStrike">
                  <a:solidFill>
                    <a:srgbClr val="CCCCCC"/>
                  </a:solidFill>
                  <a:latin typeface="Open Sans"/>
                  <a:ea typeface="Open Sans"/>
                  <a:cs typeface="Open Sans"/>
                  <a:sym typeface="Open Sans"/>
                </a:rPr>
                <a:t>50-75 BCE</a:t>
              </a:r>
              <a:endParaRPr>
                <a:solidFill>
                  <a:srgbClr val="CCCCCC"/>
                </a:solidFill>
                <a:latin typeface="Open Sans"/>
                <a:ea typeface="Open Sans"/>
                <a:cs typeface="Open Sans"/>
                <a:sym typeface="Open Sans"/>
              </a:endParaRPr>
            </a:p>
          </p:txBody>
        </p:sp>
        <p:pic>
          <p:nvPicPr>
            <p:cNvPr id="540" name="Google Shape;540;p89"/>
            <p:cNvPicPr preferRelativeResize="0"/>
            <p:nvPr/>
          </p:nvPicPr>
          <p:blipFill rotWithShape="1">
            <a:blip r:embed="rId4">
              <a:alphaModFix/>
            </a:blip>
            <a:srcRect b="0" l="0" r="0" t="0"/>
            <a:stretch/>
          </p:blipFill>
          <p:spPr>
            <a:xfrm>
              <a:off x="3337719" y="1311775"/>
              <a:ext cx="3350700" cy="4626300"/>
            </a:xfrm>
            <a:prstGeom prst="rect">
              <a:avLst/>
            </a:prstGeom>
            <a:noFill/>
            <a:ln>
              <a:noFill/>
            </a:ln>
          </p:spPr>
        </p:pic>
      </p:grpSp>
      <p:sp>
        <p:nvSpPr>
          <p:cNvPr id="541" name="Google Shape;541;p89"/>
          <p:cNvSpPr txBox="1"/>
          <p:nvPr/>
        </p:nvSpPr>
        <p:spPr>
          <a:xfrm>
            <a:off x="1025" y="76200"/>
            <a:ext cx="6382500" cy="918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3600">
                <a:solidFill>
                  <a:srgbClr val="EFEFEF"/>
                </a:solidFill>
                <a:latin typeface="Oswald"/>
                <a:ea typeface="Oswald"/>
                <a:cs typeface="Oswald"/>
                <a:sym typeface="Oswald"/>
              </a:rPr>
              <a:t>Ancient Greek and Roman Art</a:t>
            </a:r>
            <a:endParaRPr sz="3600">
              <a:solidFill>
                <a:srgbClr val="B7B7B7"/>
              </a:solidFill>
              <a:latin typeface="Average"/>
              <a:ea typeface="Average"/>
              <a:cs typeface="Average"/>
              <a:sym typeface="Average"/>
            </a:endParaRPr>
          </a:p>
        </p:txBody>
      </p:sp>
      <p:sp>
        <p:nvSpPr>
          <p:cNvPr descr="Translations" id="542" name="Google Shape;542;p89"/>
          <p:cNvSpPr txBox="1"/>
          <p:nvPr/>
        </p:nvSpPr>
        <p:spPr>
          <a:xfrm>
            <a:off x="6383525" y="0"/>
            <a:ext cx="27606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AAAAAA"/>
                </a:solidFill>
                <a:latin typeface="Average"/>
                <a:ea typeface="Average"/>
                <a:cs typeface="Average"/>
                <a:sym typeface="Average"/>
              </a:rPr>
              <a:t>የጥንት ግሪክ እና የሮማውያን ጥበብ</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الفن اليوناني والروماني القديم</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Art antic grec i romà</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古希腊和罗马艺术</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هنر یونان و روم باستان</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प्राचीन यूनानी और रोमन कला</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古代ギリシャ・ローマ美術</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고대 그리스와 로마 미술</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Hunera Yewnanî û Romanî ya kevnar</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Arte Grega e Romana Antiga</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ਪ੍ਰਾਚੀਨ ਯੂਨਾਨੀ ਅਤੇ ਰੋਮਨ ਕਲਾ</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Древнегреческое и римское искусство</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Farshaxankii Giriigga iyo Roomaanka</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Arte griego y romano antiguo</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Sanaa ya Kigiriki na Kirumi ya Kale</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Sinaunang Griyego at Romanong Sining</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Antik Yunan ve Roma Sanatı</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Давньогрецьке та римське мистецтво</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Nghệ thuật Hy Lạp và La Mã cổ đại</a:t>
            </a:r>
            <a:endParaRPr sz="1700">
              <a:solidFill>
                <a:srgbClr val="AAAAAA"/>
              </a:solidFill>
              <a:latin typeface="Average"/>
              <a:ea typeface="Average"/>
              <a:cs typeface="Average"/>
              <a:sym typeface="Average"/>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46" name="Shape 546"/>
        <p:cNvGrpSpPr/>
        <p:nvPr/>
      </p:nvGrpSpPr>
      <p:grpSpPr>
        <a:xfrm>
          <a:off x="0" y="0"/>
          <a:ext cx="0" cy="0"/>
          <a:chOff x="0" y="0"/>
          <a:chExt cx="0" cy="0"/>
        </a:xfrm>
      </p:grpSpPr>
      <p:sp>
        <p:nvSpPr>
          <p:cNvPr id="547" name="Google Shape;547;p90"/>
          <p:cNvSpPr txBox="1"/>
          <p:nvPr/>
        </p:nvSpPr>
        <p:spPr>
          <a:xfrm>
            <a:off x="4572000" y="0"/>
            <a:ext cx="4572000" cy="20643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BBE0E3"/>
              </a:buClr>
              <a:buFont typeface="Arial"/>
              <a:buNone/>
            </a:pPr>
            <a:r>
              <a:rPr lang="en" sz="2100">
                <a:solidFill>
                  <a:srgbClr val="CCCCCC"/>
                </a:solidFill>
                <a:latin typeface="Open Sans"/>
                <a:ea typeface="Open Sans"/>
                <a:cs typeface="Open Sans"/>
                <a:sym typeface="Open Sans"/>
              </a:rPr>
              <a:t>Unknown</a:t>
            </a:r>
            <a:br>
              <a:rPr lang="en" sz="2100">
                <a:solidFill>
                  <a:srgbClr val="CCCCCC"/>
                </a:solidFill>
                <a:latin typeface="Open Sans"/>
                <a:ea typeface="Open Sans"/>
                <a:cs typeface="Open Sans"/>
                <a:sym typeface="Open Sans"/>
              </a:rPr>
            </a:br>
            <a:r>
              <a:rPr b="1" i="1" lang="en" sz="2100">
                <a:solidFill>
                  <a:srgbClr val="F3F3F3"/>
                </a:solidFill>
                <a:latin typeface="Open Sans"/>
                <a:ea typeface="Open Sans"/>
                <a:cs typeface="Open Sans"/>
                <a:sym typeface="Open Sans"/>
              </a:rPr>
              <a:t>Head of Constantine</a:t>
            </a:r>
            <a:br>
              <a:rPr i="1" lang="en" sz="2100">
                <a:solidFill>
                  <a:srgbClr val="CCCCCC"/>
                </a:solidFill>
                <a:latin typeface="Open Sans"/>
                <a:ea typeface="Open Sans"/>
                <a:cs typeface="Open Sans"/>
                <a:sym typeface="Open Sans"/>
              </a:rPr>
            </a:br>
            <a:r>
              <a:rPr lang="en" sz="2100">
                <a:solidFill>
                  <a:srgbClr val="CCCCCC"/>
                </a:solidFill>
                <a:latin typeface="Open Sans"/>
                <a:ea typeface="Open Sans"/>
                <a:cs typeface="Open Sans"/>
                <a:sym typeface="Open Sans"/>
              </a:rPr>
              <a:t>circa 315</a:t>
            </a:r>
            <a:endParaRPr sz="2100">
              <a:solidFill>
                <a:srgbClr val="CCCCCC"/>
              </a:solidFill>
              <a:latin typeface="Open Sans"/>
              <a:ea typeface="Open Sans"/>
              <a:cs typeface="Open Sans"/>
              <a:sym typeface="Open Sans"/>
            </a:endParaRPr>
          </a:p>
          <a:p>
            <a:pPr indent="0" lvl="0" marL="0" rtl="0" algn="l">
              <a:spcBef>
                <a:spcPts val="0"/>
              </a:spcBef>
              <a:spcAft>
                <a:spcPts val="0"/>
              </a:spcAft>
              <a:buClr>
                <a:srgbClr val="BBE0E3"/>
              </a:buClr>
              <a:buFont typeface="Arial"/>
              <a:buNone/>
            </a:pPr>
            <a:r>
              <a:t/>
            </a:r>
            <a:endParaRPr>
              <a:solidFill>
                <a:srgbClr val="CCCCCC"/>
              </a:solidFill>
              <a:latin typeface="Open Sans"/>
              <a:ea typeface="Open Sans"/>
              <a:cs typeface="Open Sans"/>
              <a:sym typeface="Open Sans"/>
            </a:endParaRPr>
          </a:p>
          <a:p>
            <a:pPr indent="0" lvl="0" marL="0" rtl="0" algn="ctr">
              <a:spcBef>
                <a:spcPts val="0"/>
              </a:spcBef>
              <a:spcAft>
                <a:spcPts val="0"/>
              </a:spcAft>
              <a:buClr>
                <a:srgbClr val="BBE0E3"/>
              </a:buClr>
              <a:buFont typeface="Arial"/>
              <a:buNone/>
            </a:pPr>
            <a:r>
              <a:rPr lang="en" sz="1500">
                <a:solidFill>
                  <a:srgbClr val="CCCCCC"/>
                </a:solidFill>
                <a:latin typeface="Open Sans"/>
                <a:ea typeface="Open Sans"/>
                <a:cs typeface="Open Sans"/>
                <a:sym typeface="Open Sans"/>
              </a:rPr>
              <a:t>White marble, brick, wood, and gilded bronze</a:t>
            </a:r>
            <a:br>
              <a:rPr lang="en" sz="1500">
                <a:solidFill>
                  <a:srgbClr val="CCCCCC"/>
                </a:solidFill>
                <a:latin typeface="Open Sans"/>
                <a:ea typeface="Open Sans"/>
                <a:cs typeface="Open Sans"/>
                <a:sym typeface="Open Sans"/>
              </a:rPr>
            </a:br>
            <a:r>
              <a:rPr lang="en" sz="1500">
                <a:solidFill>
                  <a:srgbClr val="CCCCCC"/>
                </a:solidFill>
                <a:latin typeface="Open Sans"/>
                <a:ea typeface="Open Sans"/>
                <a:cs typeface="Open Sans"/>
                <a:sym typeface="Open Sans"/>
              </a:rPr>
              <a:t>Musei Capitolini, Rome</a:t>
            </a:r>
            <a:endParaRPr sz="2100">
              <a:solidFill>
                <a:srgbClr val="CCCCCC"/>
              </a:solidFill>
              <a:latin typeface="Open Sans"/>
              <a:ea typeface="Open Sans"/>
              <a:cs typeface="Open Sans"/>
              <a:sym typeface="Open Sans"/>
            </a:endParaRPr>
          </a:p>
        </p:txBody>
      </p:sp>
      <p:pic>
        <p:nvPicPr>
          <p:cNvPr descr="Unknown_-_Head_of_Constantine" id="548" name="Google Shape;548;p90"/>
          <p:cNvPicPr preferRelativeResize="0"/>
          <p:nvPr/>
        </p:nvPicPr>
        <p:blipFill rotWithShape="1">
          <a:blip r:embed="rId3">
            <a:alphaModFix/>
          </a:blip>
          <a:srcRect b="0" l="0" r="0" t="0"/>
          <a:stretch/>
        </p:blipFill>
        <p:spPr>
          <a:xfrm>
            <a:off x="0" y="381591"/>
            <a:ext cx="4572000" cy="6094800"/>
          </a:xfrm>
          <a:prstGeom prst="rect">
            <a:avLst/>
          </a:prstGeom>
          <a:noFill/>
          <a:ln>
            <a:noFill/>
          </a:ln>
        </p:spPr>
      </p:pic>
      <p:sp>
        <p:nvSpPr>
          <p:cNvPr descr="Translations" id="549" name="Google Shape;549;p90"/>
          <p:cNvSpPr txBox="1"/>
          <p:nvPr/>
        </p:nvSpPr>
        <p:spPr>
          <a:xfrm>
            <a:off x="4572000" y="2064300"/>
            <a:ext cx="4572000" cy="479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ያልታወቀ፣ የቆስጠንጢኖስ ኃላፊ፣ 315 ገደማ</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غير معروف، رأس قسطنطين، حوالي عام 315</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Desconegut, cap de Constantí, cap al 315</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未知，君士坦丁的头像，约 315 年</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ناشناس، سر کنستانتین، در حدود 315</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अज्ञात, कॉन्स्टेंटाइन का सिर, लगभग 315</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不明、コンスタンティヌスの頭部、315年頃</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알 수 없음, 콘스탄티누스의 머리, 약 315년경</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Nenas, Serê Constantine, dora 315</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Desconhecido, Cabeça de Constantino, circa 315</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ਅਗਿਆਤ, ਕਾਂਸਟੈਂਟੀਨ ਦਾ ਮੁਖੀ, ਲਗਭਗ 315</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Неизвестный, Голова Константина, около 315 г.</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Lama garanayo, Madaxa Constantine, qiyaastii 315</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Desconocido, Cabeza de Constantino, circa 315</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Haijulikani, Mkuu wa Constantine, karibu 315</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Hindi kilala, Pinuno ni Constantine, circa 315</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Bilinmeyen, Konstantin Başı, yaklaşık 315</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Невідомо, глава Костянтина, близько 315 р</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Không rõ, Người đứng đầu Constantine, khoảng năm 315</a:t>
            </a:r>
            <a:endParaRPr sz="1800">
              <a:solidFill>
                <a:srgbClr val="FFFFFF"/>
              </a:solidFill>
              <a:latin typeface="Average"/>
              <a:ea typeface="Average"/>
              <a:cs typeface="Average"/>
              <a:sym typeface="Average"/>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53" name="Shape 553"/>
        <p:cNvGrpSpPr/>
        <p:nvPr/>
      </p:nvGrpSpPr>
      <p:grpSpPr>
        <a:xfrm>
          <a:off x="0" y="0"/>
          <a:ext cx="0" cy="0"/>
          <a:chOff x="0" y="0"/>
          <a:chExt cx="0" cy="0"/>
        </a:xfrm>
      </p:grpSpPr>
      <p:pic>
        <p:nvPicPr>
          <p:cNvPr descr="constantine full" id="554" name="Google Shape;554;p91"/>
          <p:cNvPicPr preferRelativeResize="0"/>
          <p:nvPr/>
        </p:nvPicPr>
        <p:blipFill rotWithShape="1">
          <a:blip r:embed="rId3">
            <a:alphaModFix/>
          </a:blip>
          <a:srcRect b="0" l="0" r="0" t="0"/>
          <a:stretch/>
        </p:blipFill>
        <p:spPr>
          <a:xfrm>
            <a:off x="0" y="1726200"/>
            <a:ext cx="5030100" cy="5131800"/>
          </a:xfrm>
          <a:prstGeom prst="rect">
            <a:avLst/>
          </a:prstGeom>
          <a:noFill/>
          <a:ln>
            <a:noFill/>
          </a:ln>
        </p:spPr>
      </p:pic>
      <p:sp>
        <p:nvSpPr>
          <p:cNvPr id="555" name="Google Shape;555;p91"/>
          <p:cNvSpPr txBox="1"/>
          <p:nvPr/>
        </p:nvSpPr>
        <p:spPr>
          <a:xfrm>
            <a:off x="0" y="0"/>
            <a:ext cx="5030100" cy="1726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b="0" i="0" lang="en" sz="2100" u="none" cap="none" strike="noStrike">
                <a:solidFill>
                  <a:srgbClr val="CCCCCC"/>
                </a:solidFill>
                <a:latin typeface="Open Sans"/>
                <a:ea typeface="Open Sans"/>
                <a:cs typeface="Open Sans"/>
                <a:sym typeface="Open Sans"/>
              </a:rPr>
              <a:t>Unknown</a:t>
            </a:r>
            <a:br>
              <a:rPr lang="en" sz="2100">
                <a:solidFill>
                  <a:srgbClr val="CCCCCC"/>
                </a:solidFill>
                <a:latin typeface="Open Sans"/>
                <a:ea typeface="Open Sans"/>
                <a:cs typeface="Open Sans"/>
                <a:sym typeface="Open Sans"/>
              </a:rPr>
            </a:br>
            <a:r>
              <a:rPr b="1" i="1" lang="en" sz="2100" u="none" cap="none" strike="noStrike">
                <a:solidFill>
                  <a:srgbClr val="F3F3F3"/>
                </a:solidFill>
                <a:latin typeface="Open Sans"/>
                <a:ea typeface="Open Sans"/>
                <a:cs typeface="Open Sans"/>
                <a:sym typeface="Open Sans"/>
              </a:rPr>
              <a:t>Head of Constantine</a:t>
            </a:r>
            <a:br>
              <a:rPr i="1" lang="en" sz="2100">
                <a:solidFill>
                  <a:srgbClr val="CCCCCC"/>
                </a:solidFill>
                <a:latin typeface="Open Sans"/>
                <a:ea typeface="Open Sans"/>
                <a:cs typeface="Open Sans"/>
                <a:sym typeface="Open Sans"/>
              </a:rPr>
            </a:br>
            <a:r>
              <a:rPr b="0" i="0" lang="en" sz="2100" u="none" cap="none" strike="noStrike">
                <a:solidFill>
                  <a:srgbClr val="CCCCCC"/>
                </a:solidFill>
                <a:latin typeface="Open Sans"/>
                <a:ea typeface="Open Sans"/>
                <a:cs typeface="Open Sans"/>
                <a:sym typeface="Open Sans"/>
              </a:rPr>
              <a:t>circa 315</a:t>
            </a:r>
            <a:endParaRPr b="0" i="0" sz="2100" u="none" cap="none" strike="noStrike">
              <a:solidFill>
                <a:srgbClr val="CCCCCC"/>
              </a:solidFill>
              <a:latin typeface="Open Sans"/>
              <a:ea typeface="Open Sans"/>
              <a:cs typeface="Open Sans"/>
              <a:sym typeface="Open Sans"/>
            </a:endParaRPr>
          </a:p>
          <a:p>
            <a:pPr indent="0" lvl="0" marL="0" marR="0" rtl="0" algn="l">
              <a:lnSpc>
                <a:spcPct val="100000"/>
              </a:lnSpc>
              <a:spcBef>
                <a:spcPts val="0"/>
              </a:spcBef>
              <a:spcAft>
                <a:spcPts val="0"/>
              </a:spcAft>
              <a:buClr>
                <a:srgbClr val="BBE0E3"/>
              </a:buClr>
              <a:buFont typeface="Arial"/>
              <a:buNone/>
            </a:pPr>
            <a:r>
              <a:t/>
            </a:r>
            <a:endParaRPr sz="1200">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0" i="0" lang="en" sz="1500" u="none" cap="none" strike="noStrike">
                <a:solidFill>
                  <a:srgbClr val="CCCCCC"/>
                </a:solidFill>
                <a:latin typeface="Open Sans"/>
                <a:ea typeface="Open Sans"/>
                <a:cs typeface="Open Sans"/>
                <a:sym typeface="Open Sans"/>
              </a:rPr>
              <a:t>White marble, brick, wood, and gilded bronze</a:t>
            </a:r>
            <a:br>
              <a:rPr lang="en" sz="1500">
                <a:solidFill>
                  <a:srgbClr val="CCCCCC"/>
                </a:solidFill>
                <a:latin typeface="Open Sans"/>
                <a:ea typeface="Open Sans"/>
                <a:cs typeface="Open Sans"/>
                <a:sym typeface="Open Sans"/>
              </a:rPr>
            </a:br>
            <a:r>
              <a:rPr b="0" i="0" lang="en" sz="1500" u="none" cap="none" strike="noStrike">
                <a:solidFill>
                  <a:srgbClr val="CCCCCC"/>
                </a:solidFill>
                <a:latin typeface="Open Sans"/>
                <a:ea typeface="Open Sans"/>
                <a:cs typeface="Open Sans"/>
                <a:sym typeface="Open Sans"/>
              </a:rPr>
              <a:t>Musei Capitolini, Rome</a:t>
            </a:r>
            <a:endParaRPr sz="1100">
              <a:solidFill>
                <a:srgbClr val="CCCCCC"/>
              </a:solidFill>
              <a:latin typeface="Open Sans"/>
              <a:ea typeface="Open Sans"/>
              <a:cs typeface="Open Sans"/>
              <a:sym typeface="Open Sans"/>
            </a:endParaRPr>
          </a:p>
        </p:txBody>
      </p:sp>
      <p:sp>
        <p:nvSpPr>
          <p:cNvPr descr="Translations" id="556" name="Google Shape;556;p91"/>
          <p:cNvSpPr txBox="1"/>
          <p:nvPr/>
        </p:nvSpPr>
        <p:spPr>
          <a:xfrm>
            <a:off x="5030100" y="-100"/>
            <a:ext cx="41139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AAAAAA"/>
                </a:solidFill>
                <a:latin typeface="Average"/>
                <a:ea typeface="Average"/>
                <a:cs typeface="Average"/>
                <a:sym typeface="Average"/>
              </a:rPr>
              <a:t>ያልታወቀ፣ የቆስጠንጢኖስ ኃላፊ፣ 315 ገደማ</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غير معروف، رأس قسطنطين، حوالي عام 315</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Desconegut, cap de Constantí, cap al 315</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未知，君士坦丁的头像，约 315 年</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ناشناس، سر کنستانتین، در حدود 315</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अज्ञात, कॉन्स्टेंटाइन का सिर, लगभग 315</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不明、コンスタンティヌスの頭部、315年頃</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알 수 없음, 콘스탄티누스의 머리, 약 315년경</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Nenas, Serê Constantine, dora 315</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Desconhecido, Cabeça de Constantino, circa 315</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ਅਗਿਆਤ, ਕਾਂਸਟੈਂਟੀਨ ਦਾ ਮੁਖੀ, ਲਗਭਗ 315</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Неизвестный, Голова Константина, около 315 г.</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Lama garanayo, Madaxa Constantine, qiyaastii 315</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Desconocido, Cabeza de Constantino, circa 315</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Haijulikani, Mkuu wa Constantine, karibu 315</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Hindi kilala, Pinuno ni Constantine, circa 315</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Bilinmeyen, Konstantin Başı, yaklaşık 315</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Невідомо, глава Костянтина, близько 315 р</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Không rõ, Người đứng đầu Constantine, khoảng năm 315</a:t>
            </a:r>
            <a:endParaRPr sz="1600">
              <a:solidFill>
                <a:srgbClr val="FFFFFF"/>
              </a:solidFill>
              <a:latin typeface="Average"/>
              <a:ea typeface="Average"/>
              <a:cs typeface="Average"/>
              <a:sym typeface="Average"/>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dk1"/>
        </a:solidFill>
      </p:bgPr>
    </p:bg>
    <p:spTree>
      <p:nvGrpSpPr>
        <p:cNvPr id="560" name="Shape 560"/>
        <p:cNvGrpSpPr/>
        <p:nvPr/>
      </p:nvGrpSpPr>
      <p:grpSpPr>
        <a:xfrm>
          <a:off x="0" y="0"/>
          <a:ext cx="0" cy="0"/>
          <a:chOff x="0" y="0"/>
          <a:chExt cx="0" cy="0"/>
        </a:xfrm>
      </p:grpSpPr>
      <p:sp>
        <p:nvSpPr>
          <p:cNvPr descr="All text" id="561" name="Google Shape;561;p92"/>
          <p:cNvSpPr txBox="1"/>
          <p:nvPr/>
        </p:nvSpPr>
        <p:spPr>
          <a:xfrm>
            <a:off x="0" y="5930900"/>
            <a:ext cx="9144000" cy="738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b="0" i="0" lang="en" sz="2400" u="none" cap="none" strike="noStrike">
                <a:solidFill>
                  <a:srgbClr val="CCCCCC"/>
                </a:solidFill>
                <a:latin typeface="Open Sans"/>
                <a:ea typeface="Open Sans"/>
                <a:cs typeface="Open Sans"/>
                <a:sym typeface="Open Sans"/>
              </a:rPr>
              <a:t>Unknown, </a:t>
            </a:r>
            <a:r>
              <a:rPr b="1" i="1" lang="en" sz="2400">
                <a:solidFill>
                  <a:srgbClr val="F3F3F3"/>
                </a:solidFill>
                <a:latin typeface="Open Sans"/>
                <a:ea typeface="Open Sans"/>
                <a:cs typeface="Open Sans"/>
                <a:sym typeface="Open Sans"/>
              </a:rPr>
              <a:t>Heliodorus, accountant for Roman army</a:t>
            </a:r>
            <a:r>
              <a:rPr b="0" i="1" lang="en" sz="2400" u="none" cap="none" strike="noStrike">
                <a:solidFill>
                  <a:srgbClr val="CCCCCC"/>
                </a:solidFill>
                <a:latin typeface="Open Sans"/>
                <a:ea typeface="Open Sans"/>
                <a:cs typeface="Open Sans"/>
                <a:sym typeface="Open Sans"/>
              </a:rPr>
              <a:t>, </a:t>
            </a:r>
            <a:r>
              <a:rPr b="0" i="0" lang="en" sz="2400" u="none" cap="none" strike="noStrike">
                <a:solidFill>
                  <a:srgbClr val="CCCCCC"/>
                </a:solidFill>
                <a:latin typeface="Open Sans"/>
                <a:ea typeface="Open Sans"/>
                <a:cs typeface="Open Sans"/>
                <a:sym typeface="Open Sans"/>
              </a:rPr>
              <a:t>circa </a:t>
            </a:r>
            <a:r>
              <a:rPr lang="en" sz="2400">
                <a:solidFill>
                  <a:srgbClr val="CCCCCC"/>
                </a:solidFill>
                <a:latin typeface="Open Sans"/>
                <a:ea typeface="Open Sans"/>
                <a:cs typeface="Open Sans"/>
                <a:sym typeface="Open Sans"/>
              </a:rPr>
              <a:t>200</a:t>
            </a:r>
            <a:endParaRPr>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lang="en" sz="1800">
                <a:solidFill>
                  <a:srgbClr val="CCCCCC"/>
                </a:solidFill>
                <a:latin typeface="Open Sans"/>
                <a:ea typeface="Open Sans"/>
                <a:cs typeface="Open Sans"/>
                <a:sym typeface="Open Sans"/>
              </a:rPr>
              <a:t>Painted tile</a:t>
            </a:r>
            <a:r>
              <a:rPr b="0" i="0" lang="en" sz="1800" u="none" cap="none" strike="noStrike">
                <a:solidFill>
                  <a:srgbClr val="CCCCCC"/>
                </a:solidFill>
                <a:latin typeface="Open Sans"/>
                <a:ea typeface="Open Sans"/>
                <a:cs typeface="Open Sans"/>
                <a:sym typeface="Open Sans"/>
              </a:rPr>
              <a:t>, </a:t>
            </a:r>
            <a:r>
              <a:rPr lang="en" sz="1800">
                <a:solidFill>
                  <a:srgbClr val="CCCCCC"/>
                </a:solidFill>
                <a:latin typeface="Open Sans"/>
                <a:ea typeface="Open Sans"/>
                <a:cs typeface="Open Sans"/>
                <a:sym typeface="Open Sans"/>
              </a:rPr>
              <a:t>Dura-Europos, Syria</a:t>
            </a:r>
            <a:endParaRPr>
              <a:solidFill>
                <a:srgbClr val="CCCCCC"/>
              </a:solidFill>
              <a:latin typeface="Open Sans"/>
              <a:ea typeface="Open Sans"/>
              <a:cs typeface="Open Sans"/>
              <a:sym typeface="Open Sans"/>
            </a:endParaRPr>
          </a:p>
        </p:txBody>
      </p:sp>
      <p:pic>
        <p:nvPicPr>
          <p:cNvPr id="562" name="Google Shape;562;p92"/>
          <p:cNvPicPr preferRelativeResize="0"/>
          <p:nvPr/>
        </p:nvPicPr>
        <p:blipFill>
          <a:blip r:embed="rId3">
            <a:alphaModFix/>
          </a:blip>
          <a:stretch>
            <a:fillRect/>
          </a:stretch>
        </p:blipFill>
        <p:spPr>
          <a:xfrm>
            <a:off x="353363" y="0"/>
            <a:ext cx="8437263" cy="59309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93"/>
          <p:cNvSpPr txBox="1"/>
          <p:nvPr>
            <p:ph type="ctrTitle"/>
          </p:nvPr>
        </p:nvSpPr>
        <p:spPr>
          <a:xfrm>
            <a:off x="1143000" y="1122363"/>
            <a:ext cx="6858000" cy="2387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568" name="Google Shape;568;p93"/>
          <p:cNvSpPr txBox="1"/>
          <p:nvPr>
            <p:ph idx="1" type="subTitle"/>
          </p:nvPr>
        </p:nvSpPr>
        <p:spPr>
          <a:xfrm>
            <a:off x="1143000" y="3602038"/>
            <a:ext cx="6858000" cy="1655700"/>
          </a:xfrm>
          <a:prstGeom prst="rect">
            <a:avLst/>
          </a:prstGeom>
        </p:spPr>
        <p:txBody>
          <a:bodyPr anchorCtr="0" anchor="t" bIns="91425" lIns="91425" spcFirstLastPara="1" rIns="91425" wrap="square" tIns="91425">
            <a:noAutofit/>
          </a:bodyPr>
          <a:lstStyle/>
          <a:p>
            <a:pPr indent="0" lvl="0" marL="0" rtl="0" algn="ctr">
              <a:spcBef>
                <a:spcPts val="480"/>
              </a:spcBef>
              <a:spcAft>
                <a:spcPts val="0"/>
              </a:spcAft>
              <a:buNone/>
            </a:pPr>
            <a:r>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94"/>
          <p:cNvSpPr txBox="1"/>
          <p:nvPr/>
        </p:nvSpPr>
        <p:spPr>
          <a:xfrm>
            <a:off x="0" y="0"/>
            <a:ext cx="3651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400">
                <a:solidFill>
                  <a:srgbClr val="00FF00"/>
                </a:solidFill>
                <a:latin typeface="Oswald"/>
                <a:ea typeface="Oswald"/>
                <a:cs typeface="Oswald"/>
                <a:sym typeface="Oswald"/>
              </a:rPr>
              <a:t>Each day</a:t>
            </a:r>
            <a:r>
              <a:rPr lang="en" sz="5400">
                <a:solidFill>
                  <a:srgbClr val="FFFFFF"/>
                </a:solidFill>
                <a:latin typeface="Oswald"/>
                <a:ea typeface="Oswald"/>
                <a:cs typeface="Oswald"/>
                <a:sym typeface="Oswald"/>
              </a:rPr>
              <a:t> you share a public progress photo you will have </a:t>
            </a:r>
            <a:r>
              <a:rPr lang="en" sz="5400">
                <a:solidFill>
                  <a:srgbClr val="00FF00"/>
                </a:solidFill>
                <a:latin typeface="Oswald"/>
                <a:ea typeface="Oswald"/>
                <a:cs typeface="Oswald"/>
                <a:sym typeface="Oswald"/>
              </a:rPr>
              <a:t>one less goal </a:t>
            </a:r>
            <a:r>
              <a:rPr lang="en" sz="5400">
                <a:solidFill>
                  <a:srgbClr val="FFFFFF"/>
                </a:solidFill>
                <a:latin typeface="Oswald"/>
                <a:ea typeface="Oswald"/>
                <a:cs typeface="Oswald"/>
                <a:sym typeface="Oswald"/>
              </a:rPr>
              <a:t>to write.</a:t>
            </a:r>
            <a:endParaRPr sz="2700">
              <a:solidFill>
                <a:srgbClr val="AAAAAA"/>
              </a:solidFill>
              <a:latin typeface="Average"/>
              <a:ea typeface="Average"/>
              <a:cs typeface="Average"/>
              <a:sym typeface="Average"/>
            </a:endParaRPr>
          </a:p>
        </p:txBody>
      </p:sp>
      <p:sp>
        <p:nvSpPr>
          <p:cNvPr descr="Translations" id="574" name="Google Shape;574;p94"/>
          <p:cNvSpPr txBox="1"/>
          <p:nvPr/>
        </p:nvSpPr>
        <p:spPr>
          <a:xfrm>
            <a:off x="3651600" y="0"/>
            <a:ext cx="5492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450">
                <a:solidFill>
                  <a:srgbClr val="AAAAAA"/>
                </a:solidFill>
                <a:latin typeface="Average"/>
                <a:ea typeface="Average"/>
                <a:cs typeface="Average"/>
                <a:sym typeface="Average"/>
              </a:rPr>
              <a:t>ፎቶ ባጋራህ እያንዳንዱ ቀን ለመጻፍ አንድ ያነሰ ግብ አለህ።</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في كل يوم تشارك فيه صورة يكون لديك هدف أقل للكتابة.</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Cada dia que comparteixes una foto tens un objectiu menys per escriure.</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每天分享一张照片，你就少写一个目标。</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هر روز که عکسی را به اشتراک می گذارید یک هدف کمتر برای نوشتن دارید.</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प्रत्येक दिन जब आप एक फोटो साझा करते हैं तो आपको लिखने के लिए एक लक्ष्य कम हो जाता 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毎日写真を共有するごとに、書き込む目標が 1 つ減ります。</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매일 사진을 공유할 때마다 써야 할 목표가 하나씩 줄어듭니다.</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Her roj ku hûn wêneyek parve dikin, armancek we kêm e ku hûn binivîsin.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Cada dia que você compartilha uma foto, você tem uma meta a menos para escrever.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ਹਰ ਰੋਜ਼ ਤੁਸੀਂ ਇੱਕ ਫੋਟੋ ਸਾਂਝੀ ਕਰਦੇ ਹੋ, ਤੁਹਾਡੇ ਕੋਲ ਲਿਖਣ ਦਾ ਇੱਕ ਟੀਚਾ ਘੱਟ ਹੁੰਦਾ 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Каждый день, когда вы делитесь фотографией, у вас становится на одну цель меньше.</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Maalin kasta oo aad wadaagto sawir waxaad leedahay hal hadaf oo yar oo aad ku qorto.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Cada día que compartes una foto tienes un objetivo menos que escribir.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Kila siku unashiriki picha una lengo moja pungufu la kuandika.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Sa bawat araw na nagbabahagi ka ng isang larawan, wala kang isang layunin na isulat.</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Her gün bir fotoğraf paylaştığınızda yazmanız gereken hedeflerden biri daha az oluyor.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Кожен день, коли ви ділитеся фотографією, у вас залишається на одну мету менше.</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Mỗi ngày bạn chia sẻ một bức ảnh, bạn sẽ bớt đi một mục tiêu phải viết.</a:t>
            </a:r>
            <a:endParaRPr sz="1450">
              <a:solidFill>
                <a:srgbClr val="AAAAAA"/>
              </a:solidFill>
              <a:latin typeface="Average"/>
              <a:ea typeface="Average"/>
              <a:cs typeface="Average"/>
              <a:sym typeface="Average"/>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grpSp>
        <p:nvGrpSpPr>
          <p:cNvPr id="579" name="Google Shape;579;p95"/>
          <p:cNvGrpSpPr/>
          <p:nvPr/>
        </p:nvGrpSpPr>
        <p:grpSpPr>
          <a:xfrm>
            <a:off x="0" y="0"/>
            <a:ext cx="3651600" cy="6857999"/>
            <a:chOff x="0" y="0"/>
            <a:chExt cx="3651600" cy="6857999"/>
          </a:xfrm>
        </p:grpSpPr>
        <p:sp>
          <p:nvSpPr>
            <p:cNvPr descr="Translations" id="580" name="Google Shape;580;p95"/>
            <p:cNvSpPr txBox="1"/>
            <p:nvPr/>
          </p:nvSpPr>
          <p:spPr>
            <a:xfrm>
              <a:off x="0" y="0"/>
              <a:ext cx="3651600" cy="3371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If you have </a:t>
              </a:r>
              <a:r>
                <a:rPr lang="en" sz="3600">
                  <a:solidFill>
                    <a:srgbClr val="EA9999"/>
                  </a:solidFill>
                  <a:latin typeface="Oswald"/>
                  <a:ea typeface="Oswald"/>
                  <a:cs typeface="Oswald"/>
                  <a:sym typeface="Oswald"/>
                </a:rPr>
                <a:t>not asked for a photo</a:t>
              </a:r>
              <a:r>
                <a:rPr lang="en" sz="3600">
                  <a:solidFill>
                    <a:srgbClr val="FFFFFF"/>
                  </a:solidFill>
                  <a:latin typeface="Oswald"/>
                  <a:ea typeface="Oswald"/>
                  <a:cs typeface="Oswald"/>
                  <a:sym typeface="Oswald"/>
                </a:rPr>
                <a:t>, please open your booklet to the last page, and </a:t>
              </a:r>
              <a:r>
                <a:rPr lang="en" sz="3600">
                  <a:solidFill>
                    <a:srgbClr val="00FF00"/>
                  </a:solidFill>
                  <a:latin typeface="Oswald"/>
                  <a:ea typeface="Oswald"/>
                  <a:cs typeface="Oswald"/>
                  <a:sym typeface="Oswald"/>
                </a:rPr>
                <a:t>write your goal for next class</a:t>
              </a:r>
              <a:r>
                <a:rPr lang="en" sz="3600">
                  <a:solidFill>
                    <a:srgbClr val="FFFFFF"/>
                  </a:solidFill>
                  <a:latin typeface="Oswald"/>
                  <a:ea typeface="Oswald"/>
                  <a:cs typeface="Oswald"/>
                  <a:sym typeface="Oswald"/>
                </a:rPr>
                <a:t>. </a:t>
              </a:r>
              <a:endParaRPr sz="3600">
                <a:solidFill>
                  <a:srgbClr val="FFFFFF"/>
                </a:solidFill>
                <a:latin typeface="Oswald"/>
                <a:ea typeface="Oswald"/>
                <a:cs typeface="Oswald"/>
                <a:sym typeface="Oswald"/>
              </a:endParaRPr>
            </a:p>
          </p:txBody>
        </p:sp>
        <p:pic>
          <p:nvPicPr>
            <p:cNvPr id="581" name="Google Shape;581;p95"/>
            <p:cNvPicPr preferRelativeResize="0"/>
            <p:nvPr/>
          </p:nvPicPr>
          <p:blipFill>
            <a:blip r:embed="rId3">
              <a:alphaModFix/>
            </a:blip>
            <a:stretch>
              <a:fillRect/>
            </a:stretch>
          </p:blipFill>
          <p:spPr>
            <a:xfrm>
              <a:off x="478588" y="3371100"/>
              <a:ext cx="2694422" cy="3486899"/>
            </a:xfrm>
            <a:prstGeom prst="rect">
              <a:avLst/>
            </a:prstGeom>
            <a:noFill/>
            <a:ln>
              <a:noFill/>
            </a:ln>
          </p:spPr>
        </p:pic>
      </p:grpSp>
      <p:sp>
        <p:nvSpPr>
          <p:cNvPr descr="Translations" id="582" name="Google Shape;582;p95"/>
          <p:cNvSpPr txBox="1"/>
          <p:nvPr/>
        </p:nvSpPr>
        <p:spPr>
          <a:xfrm>
            <a:off x="3651550" y="0"/>
            <a:ext cx="5492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ፎቶ ከሌለህ፣ እባክህ ቡክሌትህን ከፍተህ ግብህን ጻፍ።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إذا لم يكن لديك صورة، يرجى فتح كتيبك وكتابة هدفك.</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Si no tens una foto, obriu el fullet i escriu el teu objectiu.</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如果您没有照片，请打开您的小册子并写下您的目标。</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اگر عکس ندارید، لطفا جزوه خود را باز کنید و هدف خود را بنویسید.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यदि आपके पास कोई फोटो नहीं है, तो कृपया अपनी पुस्तिका खोलें और अपना लक्ष्य लिखें।</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写真がない場合は、冊子を開いて目標を書いてください。</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사진이 없으신 경우, 책자를 펴서 목표를 적어주세요.</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Ger wêneyek we tune, ji kerema xwe pirtûka xwe vekin û armanca xwe binivîsin.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Se você não tiver uma foto, abra seu livreto e escreva sua meta.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ਜੇਕਰ ਤੁਹਾਡੇ ਕੋਲ ਕੋਈ ਫੋਟੋ ਨਹੀਂ ਹੈ, ਤਾਂ ਕਿਰਪਾ ਕਰਕੇ ਆਪਣੀ ਕਿਤਾਬਚਾ ਖੋਲ੍ਹੋ ਅਤੇ ਆਪਣਾ ਟੀਚਾ ਲਿਖੋ।</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Если у вас нет фотографии, откройте буклет и напишите свою цель.</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Haddii aadan haysan sawir, fadlan fur buug-yarahaaga oo qor hadafkaaga.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Si no tienes una foto, abre tu folleto y escribe tu objetivo.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Ikiwa huna picha, tafadhali fungua kijitabu chako na uandike lengo lako.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Kung wala kang larawan, mangyaring buksan ang iyong buklet at isulat ang iyong layunin.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Fotoğrafınız yoksa lütfen kitapçığınızı açın ve hedefinizi yazın.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Якщо у вас немає фотографії, відкрийте буклет і напишіть свою мету.</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Nếu bạn không có ảnh, vui lòng mở tập sách và viết mục tiêu của bạn.</a:t>
            </a:r>
            <a:endParaRPr sz="1200">
              <a:solidFill>
                <a:srgbClr val="FFFFFF"/>
              </a:solidFill>
              <a:latin typeface="Oswald"/>
              <a:ea typeface="Oswald"/>
              <a:cs typeface="Oswald"/>
              <a:sym typeface="Oswald"/>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descr="Translations" id="587" name="Google Shape;587;p96"/>
          <p:cNvSpPr txBox="1"/>
          <p:nvPr/>
        </p:nvSpPr>
        <p:spPr>
          <a:xfrm>
            <a:off x="0" y="0"/>
            <a:ext cx="3668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700">
                <a:solidFill>
                  <a:srgbClr val="FFFFFF"/>
                </a:solidFill>
                <a:latin typeface="Oswald"/>
                <a:ea typeface="Oswald"/>
                <a:cs typeface="Oswald"/>
                <a:sym typeface="Oswald"/>
              </a:rPr>
              <a:t>At the end of class, you will either: </a:t>
            </a:r>
            <a:endParaRPr sz="34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FFFFFF"/>
              </a:solidFill>
              <a:latin typeface="Average"/>
              <a:ea typeface="Average"/>
              <a:cs typeface="Average"/>
              <a:sym typeface="Average"/>
            </a:endParaRPr>
          </a:p>
          <a:p>
            <a:pPr indent="0" lvl="0" marL="0" rtl="0" algn="ctr">
              <a:spcBef>
                <a:spcPts val="0"/>
              </a:spcBef>
              <a:spcAft>
                <a:spcPts val="0"/>
              </a:spcAft>
              <a:buNone/>
            </a:pPr>
            <a:r>
              <a:rPr lang="en" sz="3000">
                <a:solidFill>
                  <a:srgbClr val="FFFFFF"/>
                </a:solidFill>
                <a:latin typeface="Average"/>
                <a:ea typeface="Average"/>
                <a:cs typeface="Average"/>
                <a:sym typeface="Average"/>
              </a:rPr>
              <a:t>give me your </a:t>
            </a:r>
            <a:r>
              <a:rPr b="1" lang="en" sz="3000">
                <a:solidFill>
                  <a:srgbClr val="00FF00"/>
                </a:solidFill>
                <a:latin typeface="Average"/>
                <a:ea typeface="Average"/>
                <a:cs typeface="Average"/>
                <a:sym typeface="Average"/>
              </a:rPr>
              <a:t>booklet </a:t>
            </a:r>
            <a:r>
              <a:rPr lang="en" sz="3000">
                <a:solidFill>
                  <a:srgbClr val="FFFFFF"/>
                </a:solidFill>
                <a:latin typeface="Average"/>
                <a:ea typeface="Average"/>
                <a:cs typeface="Average"/>
                <a:sym typeface="Average"/>
              </a:rPr>
              <a:t>with </a:t>
            </a:r>
            <a:r>
              <a:rPr b="1" lang="en" sz="3000">
                <a:solidFill>
                  <a:srgbClr val="00FF00"/>
                </a:solidFill>
                <a:latin typeface="Average"/>
                <a:ea typeface="Average"/>
                <a:cs typeface="Average"/>
                <a:sym typeface="Average"/>
              </a:rPr>
              <a:t>tomorrow's goal</a:t>
            </a:r>
            <a:endParaRPr sz="3000">
              <a:solidFill>
                <a:srgbClr val="FFFFFF"/>
              </a:solidFill>
              <a:latin typeface="Average"/>
              <a:ea typeface="Average"/>
              <a:cs typeface="Average"/>
              <a:sym typeface="Average"/>
            </a:endParaRPr>
          </a:p>
          <a:p>
            <a:pPr indent="0" lvl="0" marL="0" rtl="0" algn="ctr">
              <a:spcBef>
                <a:spcPts val="0"/>
              </a:spcBef>
              <a:spcAft>
                <a:spcPts val="0"/>
              </a:spcAft>
              <a:buNone/>
            </a:pPr>
            <a:r>
              <a:t/>
            </a:r>
            <a:endParaRPr sz="3000">
              <a:solidFill>
                <a:srgbClr val="FFFFFF"/>
              </a:solidFill>
              <a:latin typeface="Average"/>
              <a:ea typeface="Average"/>
              <a:cs typeface="Average"/>
              <a:sym typeface="Average"/>
            </a:endParaRPr>
          </a:p>
          <a:p>
            <a:pPr indent="0" lvl="0" marL="0" rtl="0" algn="ctr">
              <a:spcBef>
                <a:spcPts val="0"/>
              </a:spcBef>
              <a:spcAft>
                <a:spcPts val="0"/>
              </a:spcAft>
              <a:buNone/>
            </a:pPr>
            <a:r>
              <a:rPr lang="en" sz="3000">
                <a:solidFill>
                  <a:srgbClr val="FFFFFF"/>
                </a:solidFill>
                <a:latin typeface="Average"/>
                <a:ea typeface="Average"/>
                <a:cs typeface="Average"/>
                <a:sym typeface="Average"/>
              </a:rPr>
              <a:t>give me your </a:t>
            </a:r>
            <a:r>
              <a:rPr b="1" lang="en" sz="3000">
                <a:solidFill>
                  <a:srgbClr val="00FFFF"/>
                </a:solidFill>
                <a:latin typeface="Average"/>
                <a:ea typeface="Average"/>
                <a:cs typeface="Average"/>
                <a:sym typeface="Average"/>
              </a:rPr>
              <a:t>artwork </a:t>
            </a:r>
            <a:r>
              <a:rPr lang="en" sz="3000">
                <a:solidFill>
                  <a:srgbClr val="FFFFFF"/>
                </a:solidFill>
                <a:latin typeface="Average"/>
                <a:ea typeface="Average"/>
                <a:cs typeface="Average"/>
                <a:sym typeface="Average"/>
              </a:rPr>
              <a:t>to </a:t>
            </a:r>
            <a:r>
              <a:rPr b="1" lang="en" sz="3000">
                <a:solidFill>
                  <a:srgbClr val="00FFFF"/>
                </a:solidFill>
                <a:latin typeface="Average"/>
                <a:ea typeface="Average"/>
                <a:cs typeface="Average"/>
                <a:sym typeface="Average"/>
              </a:rPr>
              <a:t>photograph</a:t>
            </a:r>
            <a:endParaRPr sz="3000">
              <a:solidFill>
                <a:srgbClr val="FFFFFF"/>
              </a:solidFill>
              <a:latin typeface="Average"/>
              <a:ea typeface="Average"/>
              <a:cs typeface="Average"/>
              <a:sym typeface="Average"/>
            </a:endParaRPr>
          </a:p>
          <a:p>
            <a:pPr indent="0" lvl="0" marL="0" rtl="0" algn="ctr">
              <a:spcBef>
                <a:spcPts val="0"/>
              </a:spcBef>
              <a:spcAft>
                <a:spcPts val="0"/>
              </a:spcAft>
              <a:buNone/>
            </a:pPr>
            <a:r>
              <a:t/>
            </a:r>
            <a:endParaRPr sz="3000">
              <a:solidFill>
                <a:srgbClr val="FFFFFF"/>
              </a:solidFill>
              <a:latin typeface="Average"/>
              <a:ea typeface="Average"/>
              <a:cs typeface="Average"/>
              <a:sym typeface="Average"/>
            </a:endParaRPr>
          </a:p>
          <a:p>
            <a:pPr indent="0" lvl="0" marL="0" rtl="0" algn="ctr">
              <a:spcBef>
                <a:spcPts val="0"/>
              </a:spcBef>
              <a:spcAft>
                <a:spcPts val="0"/>
              </a:spcAft>
              <a:buNone/>
            </a:pPr>
            <a:r>
              <a:rPr lang="en" sz="3000">
                <a:solidFill>
                  <a:srgbClr val="FFFFFF"/>
                </a:solidFill>
                <a:latin typeface="Average"/>
                <a:ea typeface="Average"/>
                <a:cs typeface="Average"/>
                <a:sym typeface="Average"/>
              </a:rPr>
              <a:t>or put your artwork away because I have </a:t>
            </a:r>
            <a:r>
              <a:rPr b="1" lang="en" sz="3000">
                <a:solidFill>
                  <a:srgbClr val="FFFF00"/>
                </a:solidFill>
                <a:latin typeface="Average"/>
                <a:ea typeface="Average"/>
                <a:cs typeface="Average"/>
                <a:sym typeface="Average"/>
              </a:rPr>
              <a:t>already taken a picture</a:t>
            </a:r>
            <a:r>
              <a:rPr lang="en" sz="3000">
                <a:solidFill>
                  <a:srgbClr val="FFFFFF"/>
                </a:solidFill>
                <a:latin typeface="Average"/>
                <a:ea typeface="Average"/>
                <a:cs typeface="Average"/>
                <a:sym typeface="Average"/>
              </a:rPr>
              <a:t>.</a:t>
            </a:r>
            <a:endParaRPr sz="3000">
              <a:solidFill>
                <a:srgbClr val="FFFFFF"/>
              </a:solidFill>
              <a:latin typeface="Average"/>
              <a:ea typeface="Average"/>
              <a:cs typeface="Average"/>
              <a:sym typeface="Average"/>
            </a:endParaRPr>
          </a:p>
        </p:txBody>
      </p:sp>
      <p:sp>
        <p:nvSpPr>
          <p:cNvPr descr="Translations" id="588" name="Google Shape;588;p96"/>
          <p:cNvSpPr txBox="1"/>
          <p:nvPr/>
        </p:nvSpPr>
        <p:spPr>
          <a:xfrm>
            <a:off x="3668700" y="0"/>
            <a:ext cx="54756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rgbClr val="AAAAAA"/>
                </a:solidFill>
                <a:latin typeface="Average"/>
                <a:ea typeface="Average"/>
                <a:cs typeface="Average"/>
                <a:sym typeface="Average"/>
              </a:rPr>
              <a:t>አስቀድመው ፎቶ ካለዎት ያስቀምጡት! ያለበለዚያ ግብህን ወይም የጥበብ ሥራህን ስጠኝ።</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إذا كانت لديك صورة، انشرها! وإلا، فأخبرني عن هدفك أو عملك الفني.</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Si ja tens una foto, guarda-la! En cas contrari, dóna'm el teu objectiu o obra d'art.</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如果你已经有照片了，就把它收起来！否则，请告诉我你的目标或作品。</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اگر قبلاً یک عکس دارید، آن را کنار بگذارید! در غیر این صورت، هدف یا اثر هنری خود را به من بدهید.</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अगर आपके पास पहले से कोई फ़ोटो है, तो उसे हटा दें! वरना मुझे अपना लक्ष्य या कलाकृति बताएँ।</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すでに写真をお持ちの方は、それを片付けてください。そうでない場合は、目標やアートワークを教えてください。</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이미 사진이 있다면 치워두세요! 아니면 목표나 작품을 알려주세요.</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Ger jixwe wêneyek we heye, wê bavêjin! Wekî din, armanca xwe an hunera xwe bide min.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Se você já tem uma foto, guarde-a! Caso contrário, me dê seu objetivo ou sua arte.</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ਜੇਕਰ ਤੁਹਾਡੇ ਕੋਲ ਪਹਿਲਾਂ ਹੀ ਇੱਕ ਫੋਟੋ ਹੈ, ਤਾਂ ਇਸਨੂੰ ਦੂਰ ਰੱਖੋ! ਨਹੀਂ ਤਾਂ, ਮੈਨੂੰ ਆਪਣਾ ਟੀਚਾ ਜਾਂ ਕਲਾਕਾਰੀ ਦਿਓ।</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Если у вас уже есть фотография, уберите её! В противном случае, предложите мне свою цель или произведение искусства.</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Haddii aad hore sawir, dhig! Haddii kale, i sii hadafkaaga ama farshaxankaaga.</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Si ya tienes una foto, ¡guárdala! Si no, dime tu objetivo o ilustración.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Ikiwa tayari una picha, iondoe! Vinginevyo, nipe lengo au kazi yako ya sanaa.</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Kung may litrato ka na, itabi mo na! Kung hindi, ibigay sa akin ang iyong layunin o likhang sining.</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Zaten bir fotoğrafınız varsa kaldırın! Aksi takdirde, bana hedefinizi veya sanat eserinizi verin.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Якщо у вас вже є фото, приберіть його! В іншому випадку дайте мені свою ціль або твір.</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Nếu bạn đã có ảnh rồi thì cất đi! Nếu không, hãy cho tôi biết mục tiêu hoặc tác phẩm nghệ thuật của bạn.</a:t>
            </a:r>
            <a:endParaRPr sz="1300">
              <a:solidFill>
                <a:srgbClr val="CACACA"/>
              </a:solidFill>
              <a:latin typeface="Average"/>
              <a:ea typeface="Average"/>
              <a:cs typeface="Average"/>
              <a:sym typeface="Average"/>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97"/>
          <p:cNvSpPr txBox="1"/>
          <p:nvPr>
            <p:ph type="ctrTitle"/>
          </p:nvPr>
        </p:nvSpPr>
        <p:spPr>
          <a:xfrm>
            <a:off x="1143000" y="1122363"/>
            <a:ext cx="6858000" cy="2387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594" name="Google Shape;594;p97"/>
          <p:cNvSpPr txBox="1"/>
          <p:nvPr>
            <p:ph idx="1" type="subTitle"/>
          </p:nvPr>
        </p:nvSpPr>
        <p:spPr>
          <a:xfrm>
            <a:off x="1143000" y="3602038"/>
            <a:ext cx="6858000" cy="1655700"/>
          </a:xfrm>
          <a:prstGeom prst="rect">
            <a:avLst/>
          </a:prstGeom>
        </p:spPr>
        <p:txBody>
          <a:bodyPr anchorCtr="0" anchor="t" bIns="91425" lIns="91425" spcFirstLastPara="1" rIns="91425" wrap="square" tIns="91425">
            <a:noAutofit/>
          </a:bodyPr>
          <a:lstStyle/>
          <a:p>
            <a:pPr indent="0" lvl="0" marL="0" rtl="0" algn="ctr">
              <a:spcBef>
                <a:spcPts val="48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44"/>
          <p:cNvSpPr txBox="1"/>
          <p:nvPr/>
        </p:nvSpPr>
        <p:spPr>
          <a:xfrm>
            <a:off x="-75" y="5903225"/>
            <a:ext cx="9144000" cy="954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solidFill>
                  <a:srgbClr val="FFFFFF"/>
                </a:solidFill>
                <a:latin typeface="Cabin"/>
                <a:ea typeface="Cabin"/>
                <a:cs typeface="Cabin"/>
                <a:sym typeface="Cabin"/>
              </a:rPr>
              <a:t>Aahaasuwiimiikwan </a:t>
            </a:r>
            <a:r>
              <a:rPr i="1" lang="en" sz="1800">
                <a:solidFill>
                  <a:srgbClr val="B7B7B7"/>
                </a:solidFill>
                <a:latin typeface="Cabin"/>
                <a:ea typeface="Cabin"/>
                <a:cs typeface="Cabin"/>
                <a:sym typeface="Cabin"/>
              </a:rPr>
              <a:t>@aahasuwimiikwan</a:t>
            </a:r>
            <a:r>
              <a:rPr lang="en" sz="1800">
                <a:solidFill>
                  <a:srgbClr val="B7B7B7"/>
                </a:solidFill>
                <a:latin typeface="Cabin"/>
                <a:ea typeface="Cabin"/>
                <a:cs typeface="Cabin"/>
                <a:sym typeface="Cabin"/>
              </a:rPr>
              <a:t>, </a:t>
            </a:r>
            <a:r>
              <a:rPr b="1" i="1" lang="en" sz="1800">
                <a:solidFill>
                  <a:srgbClr val="B7B7B7"/>
                </a:solidFill>
                <a:latin typeface="Cabin"/>
                <a:ea typeface="Cabin"/>
                <a:cs typeface="Cabin"/>
                <a:sym typeface="Cabin"/>
              </a:rPr>
              <a:t>green floral beading</a:t>
            </a:r>
            <a:r>
              <a:rPr lang="en" sz="1800">
                <a:solidFill>
                  <a:srgbClr val="B7B7B7"/>
                </a:solidFill>
                <a:latin typeface="Cabin"/>
                <a:ea typeface="Cabin"/>
                <a:cs typeface="Cabin"/>
                <a:sym typeface="Cabin"/>
              </a:rPr>
              <a:t>, 2020</a:t>
            </a:r>
            <a:endParaRPr b="1" sz="1800">
              <a:solidFill>
                <a:srgbClr val="FFFFFF"/>
              </a:solidFill>
              <a:latin typeface="Cabin"/>
              <a:ea typeface="Cabin"/>
              <a:cs typeface="Cabin"/>
              <a:sym typeface="Cabin"/>
            </a:endParaRPr>
          </a:p>
        </p:txBody>
      </p:sp>
      <p:pic>
        <p:nvPicPr>
          <p:cNvPr descr="Image from https://pbs.twimg.com/media/EONrS0RXUAouWu5?format=jpg&amp;name=small" id="241" name="Google Shape;241;p44"/>
          <p:cNvPicPr preferRelativeResize="0"/>
          <p:nvPr/>
        </p:nvPicPr>
        <p:blipFill>
          <a:blip r:embed="rId3">
            <a:alphaModFix/>
          </a:blip>
          <a:stretch>
            <a:fillRect/>
          </a:stretch>
        </p:blipFill>
        <p:spPr>
          <a:xfrm>
            <a:off x="748888" y="0"/>
            <a:ext cx="7646082" cy="590322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pic>
        <p:nvPicPr>
          <p:cNvPr id="599" name="Google Shape;599;p98"/>
          <p:cNvPicPr preferRelativeResize="0"/>
          <p:nvPr/>
        </p:nvPicPr>
        <p:blipFill>
          <a:blip r:embed="rId3">
            <a:alphaModFix/>
          </a:blip>
          <a:stretch>
            <a:fillRect/>
          </a:stretch>
        </p:blipFill>
        <p:spPr>
          <a:xfrm>
            <a:off x="-4400" y="1226182"/>
            <a:ext cx="2286000" cy="2960370"/>
          </a:xfrm>
          <a:prstGeom prst="rect">
            <a:avLst/>
          </a:prstGeom>
          <a:noFill/>
          <a:ln>
            <a:noFill/>
          </a:ln>
        </p:spPr>
      </p:pic>
      <p:sp>
        <p:nvSpPr>
          <p:cNvPr id="600" name="Google Shape;600;p98"/>
          <p:cNvSpPr txBox="1"/>
          <p:nvPr/>
        </p:nvSpPr>
        <p:spPr>
          <a:xfrm>
            <a:off x="-775" y="0"/>
            <a:ext cx="2278800" cy="109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What are we</a:t>
            </a:r>
            <a:br>
              <a:rPr lang="en" sz="3000">
                <a:solidFill>
                  <a:srgbClr val="FFFFFF"/>
                </a:solidFill>
                <a:latin typeface="Oswald"/>
                <a:ea typeface="Oswald"/>
                <a:cs typeface="Oswald"/>
                <a:sym typeface="Oswald"/>
              </a:rPr>
            </a:br>
            <a:r>
              <a:rPr lang="en" sz="3000">
                <a:solidFill>
                  <a:srgbClr val="FFFFFF"/>
                </a:solidFill>
                <a:latin typeface="Oswald"/>
                <a:ea typeface="Oswald"/>
                <a:cs typeface="Oswald"/>
                <a:sym typeface="Oswald"/>
              </a:rPr>
              <a:t>doing today?</a:t>
            </a:r>
            <a:endParaRPr/>
          </a:p>
        </p:txBody>
      </p:sp>
      <p:sp>
        <p:nvSpPr>
          <p:cNvPr id="601" name="Google Shape;601;p98"/>
          <p:cNvSpPr txBox="1"/>
          <p:nvPr/>
        </p:nvSpPr>
        <p:spPr>
          <a:xfrm>
            <a:off x="-4400" y="4434950"/>
            <a:ext cx="2286000" cy="2423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550">
                <a:solidFill>
                  <a:srgbClr val="CACACA"/>
                </a:solidFill>
                <a:latin typeface="Average"/>
                <a:ea typeface="Average"/>
                <a:cs typeface="Average"/>
                <a:sym typeface="Average"/>
              </a:rPr>
              <a:t>We are going to</a:t>
            </a:r>
            <a:r>
              <a:rPr b="1" lang="en" sz="1550">
                <a:solidFill>
                  <a:srgbClr val="FFFFFF"/>
                </a:solidFill>
                <a:latin typeface="Average"/>
                <a:ea typeface="Average"/>
                <a:cs typeface="Average"/>
                <a:sym typeface="Average"/>
              </a:rPr>
              <a:t> start our portrait</a:t>
            </a:r>
            <a:r>
              <a:rPr lang="en" sz="1550">
                <a:solidFill>
                  <a:srgbClr val="CACACA"/>
                </a:solidFill>
                <a:latin typeface="Average"/>
                <a:ea typeface="Average"/>
                <a:cs typeface="Average"/>
                <a:sym typeface="Average"/>
              </a:rPr>
              <a:t> project, beginning with creating a very </a:t>
            </a:r>
            <a:r>
              <a:rPr b="1" lang="en" sz="1550">
                <a:solidFill>
                  <a:srgbClr val="FFFFFF"/>
                </a:solidFill>
                <a:latin typeface="Average"/>
                <a:ea typeface="Average"/>
                <a:cs typeface="Average"/>
                <a:sym typeface="Average"/>
              </a:rPr>
              <a:t>light outline</a:t>
            </a:r>
            <a:r>
              <a:rPr lang="en" sz="1550">
                <a:solidFill>
                  <a:srgbClr val="CACACA"/>
                </a:solidFill>
                <a:latin typeface="Average"/>
                <a:ea typeface="Average"/>
                <a:cs typeface="Average"/>
                <a:sym typeface="Average"/>
              </a:rPr>
              <a:t> of the basic shapes using a </a:t>
            </a:r>
            <a:r>
              <a:rPr b="1" lang="en" sz="1550">
                <a:solidFill>
                  <a:srgbClr val="FFFFFF"/>
                </a:solidFill>
                <a:latin typeface="Average"/>
                <a:ea typeface="Average"/>
                <a:cs typeface="Average"/>
                <a:sym typeface="Average"/>
              </a:rPr>
              <a:t>light table</a:t>
            </a:r>
            <a:r>
              <a:rPr lang="en" sz="1550">
                <a:solidFill>
                  <a:srgbClr val="CACACA"/>
                </a:solidFill>
                <a:latin typeface="Average"/>
                <a:ea typeface="Average"/>
                <a:cs typeface="Average"/>
                <a:sym typeface="Average"/>
              </a:rPr>
              <a:t>. We are also learning about ancient Chinese and Egyptian art.</a:t>
            </a:r>
            <a:endParaRPr sz="1550"/>
          </a:p>
        </p:txBody>
      </p:sp>
      <p:sp>
        <p:nvSpPr>
          <p:cNvPr descr="Translations" id="602" name="Google Shape;602;p98"/>
          <p:cNvSpPr txBox="1"/>
          <p:nvPr/>
        </p:nvSpPr>
        <p:spPr>
          <a:xfrm>
            <a:off x="2281600" y="0"/>
            <a:ext cx="68622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50">
                <a:solidFill>
                  <a:srgbClr val="AAAAAA"/>
                </a:solidFill>
                <a:latin typeface="Average"/>
                <a:ea typeface="Average"/>
                <a:cs typeface="Average"/>
                <a:sym typeface="Average"/>
              </a:rPr>
              <a:t>የቁም ሥዕላችንን በብርሃን ጠረጴዛ ላይ በመሳል ስለ ጥንታዊ ቻይናውያን እና ግብፃውያን ጥበብ እየተማርን ነው።</a:t>
            </a:r>
            <a:endParaRPr sz="125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نحن نرسم مخططًا ضوئيًا لصورتنا على طاولة الضوء ونتعلم عن الفن الصيني والمصري القديم.</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Estem dibuixant un contorn lleuger del nostre retrat sobre una taula de llum i aprenent sobre l'art antic xinès i egipci.</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我们正在光桌上为我们的肖像画出轮廓，并学习古代中国和埃及艺术。</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ما یک طرح کلی از پرتره خود را روی یک میز نورانی می کشیم و در مورد هنر چینی و مصر باستان یاد می گیریم.</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हम एक प्रकाश तालिका पर अपने चित्र की एक प्रकाश रूपरेखा बना रहे हैं और प्राचीन चीनी और मिस्र की कला के बारे में सीख रहे हैं।</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私たちはライトテーブルに自分の肖像画の輪郭を軽く描き、古代中国とエジプトの美術について学んでいます。</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우리는 가벼운 테이블 위에 초상화의 윤곽을 그리며 고대 중국과 이집트 미술에 대해 배웁니다.</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Em xêzeke sivik a portreya xwe li ser maseyek sivik xêz dikin û hunera kevnar a çînî û misrî fêr dibin.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Estamos desenhando um contorno claro do nosso retrato em uma mesa de luz e aprendendo sobre a arte antiga chinesa e egípcia.</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ਅਸੀਂ ਇੱਕ ਲਾਈਟ ਟੇਬਲ 'ਤੇ ਸਾਡੇ ਪੋਰਟਰੇਟ ਦੀ ਇੱਕ ਹਲਕੀ ਰੂਪਰੇਖਾ ਬਣਾ ਰਹੇ ਹਾਂ ਅਤੇ ਪ੍ਰਾਚੀਨ ਚੀਨੀ ਅਤੇ ਮਿਸਰੀ ਕਲਾ ਬਾਰੇ ਸਿੱਖ ਰਹੇ ਹਾਂ।</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Мы рисуем легкий контур нашего портрета на световом столе и изучаем древнекитайское и египетское искусство.</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Waxaan ku sawireynaa sawir iftiin ah oo ku saabsan sawirkayaga miiska iftiinka waxaanan baraneynaa farshaxankii hore ee Shiinaha iyo Masar.</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Estamos dibujando un contorno claro de nuestro retrato en una mesa de luz y aprendiendo sobre el arte antiguo chino y egipcio.</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Tunachora muhtasari mwepesi wa picha yetu kwenye jedwali jepesi na kujifunza kuhusu sanaa ya kale ya Kichina na Misri.</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Gumuguhit kami ng magaan na outline ng aming portrait sa isang light table at natututo tungkol sa sinaunang sining ng Tsino at Egyptian.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Portremizin ışıklı bir masa üzerinde hafif bir taslağını çiziyoruz ve antik Çin ve Mısır sanatı hakkında bilgi ediniyoruz.</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Малюємо світловий контур нашого портрета на світловому столику і знайомимося з стародавнім китайським і єгипетським мистецтвом.</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Chúng tôi đang vẽ phác thảo chân dung của mình trên bàn vẽ và tìm hiểu về nghệ thuật cổ đại Trung Quốc và Ai Cập.</a:t>
            </a:r>
            <a:endParaRPr sz="1300">
              <a:solidFill>
                <a:srgbClr val="CACACA"/>
              </a:solidFill>
              <a:latin typeface="Average"/>
              <a:ea typeface="Average"/>
              <a:cs typeface="Average"/>
              <a:sym typeface="Averag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45"/>
          <p:cNvSpPr txBox="1"/>
          <p:nvPr/>
        </p:nvSpPr>
        <p:spPr>
          <a:xfrm>
            <a:off x="-75" y="4462200"/>
            <a:ext cx="9144000" cy="2395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solidFill>
                  <a:srgbClr val="FFFFFF"/>
                </a:solidFill>
                <a:latin typeface="Cabin"/>
                <a:ea typeface="Cabin"/>
                <a:cs typeface="Cabin"/>
                <a:sym typeface="Cabin"/>
              </a:rPr>
              <a:t>Jason Seife </a:t>
            </a:r>
            <a:r>
              <a:rPr i="1" lang="en" sz="1800">
                <a:solidFill>
                  <a:srgbClr val="B7B7B7"/>
                </a:solidFill>
                <a:latin typeface="Cabin"/>
                <a:ea typeface="Cabin"/>
                <a:cs typeface="Cabin"/>
                <a:sym typeface="Cabin"/>
              </a:rPr>
              <a:t>@jasonseife</a:t>
            </a:r>
            <a:r>
              <a:rPr lang="en" sz="1800">
                <a:solidFill>
                  <a:srgbClr val="B7B7B7"/>
                </a:solidFill>
                <a:latin typeface="Cabin"/>
                <a:ea typeface="Cabin"/>
                <a:cs typeface="Cabin"/>
                <a:sym typeface="Cabin"/>
              </a:rPr>
              <a:t> (Syria and Iran)</a:t>
            </a:r>
            <a:endParaRPr sz="18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sz="18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b="1" i="1" lang="en" sz="1800">
                <a:solidFill>
                  <a:srgbClr val="FFFFFF"/>
                </a:solidFill>
                <a:latin typeface="Cabin"/>
                <a:ea typeface="Cabin"/>
                <a:cs typeface="Cabin"/>
                <a:sym typeface="Cabin"/>
              </a:rPr>
              <a:t>Valleys (My Love)</a:t>
            </a:r>
            <a:r>
              <a:rPr lang="en" sz="1800">
                <a:solidFill>
                  <a:srgbClr val="B7B7B7"/>
                </a:solidFill>
                <a:latin typeface="Cabin"/>
                <a:ea typeface="Cabin"/>
                <a:cs typeface="Cabin"/>
                <a:sym typeface="Cabin"/>
              </a:rPr>
              <a:t>, acrylic on concrete, 152x100cm, 2019</a:t>
            </a:r>
            <a:endParaRPr sz="18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b="1" i="1" lang="en" sz="1800">
                <a:solidFill>
                  <a:srgbClr val="FFFFFF"/>
                </a:solidFill>
                <a:latin typeface="Cabin"/>
                <a:ea typeface="Cabin"/>
                <a:cs typeface="Cabin"/>
                <a:sym typeface="Cabin"/>
              </a:rPr>
              <a:t>These Days</a:t>
            </a:r>
            <a:r>
              <a:rPr lang="en" sz="1800">
                <a:solidFill>
                  <a:srgbClr val="B7B7B7"/>
                </a:solidFill>
                <a:latin typeface="Cabin"/>
                <a:ea typeface="Cabin"/>
                <a:cs typeface="Cabin"/>
                <a:sym typeface="Cabin"/>
              </a:rPr>
              <a:t>, oil and acrylic on canvas, 48x72”, 2019</a:t>
            </a:r>
            <a:endParaRPr sz="18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b="1" i="1" lang="en" sz="1800">
                <a:solidFill>
                  <a:srgbClr val="FFFFFF"/>
                </a:solidFill>
                <a:latin typeface="Cabin"/>
                <a:ea typeface="Cabin"/>
                <a:cs typeface="Cabin"/>
                <a:sym typeface="Cabin"/>
              </a:rPr>
              <a:t>A Very Large Expanse of Sea</a:t>
            </a:r>
            <a:r>
              <a:rPr lang="en" sz="1800">
                <a:solidFill>
                  <a:srgbClr val="B7B7B7"/>
                </a:solidFill>
                <a:latin typeface="Cabin"/>
                <a:ea typeface="Cabin"/>
                <a:cs typeface="Cabin"/>
                <a:sym typeface="Cabin"/>
              </a:rPr>
              <a:t>, Oil on Linen, 72 x 48 Inches, 2018</a:t>
            </a:r>
            <a:endParaRPr sz="1800">
              <a:solidFill>
                <a:srgbClr val="B7B7B7"/>
              </a:solidFill>
              <a:latin typeface="Cabin"/>
              <a:ea typeface="Cabin"/>
              <a:cs typeface="Cabin"/>
              <a:sym typeface="Cabin"/>
            </a:endParaRPr>
          </a:p>
        </p:txBody>
      </p:sp>
      <p:pic>
        <p:nvPicPr>
          <p:cNvPr descr="Image from https://instagram.fyaw1-1.fna.fbcdn.net/vp/c655363af387a106cda81e51ca369c23/5E290968/t51.2885-15/sh0.08/e35/p750x750/69999412_401444710785321_260790975114188710_n.jpg?_nc_ht=instagram.fyaw1-1.fna.fbcdn.net&amp;_nc_cat=1" id="247" name="Google Shape;247;p45"/>
          <p:cNvPicPr preferRelativeResize="0"/>
          <p:nvPr/>
        </p:nvPicPr>
        <p:blipFill>
          <a:blip r:embed="rId3">
            <a:alphaModFix/>
          </a:blip>
          <a:stretch>
            <a:fillRect/>
          </a:stretch>
        </p:blipFill>
        <p:spPr>
          <a:xfrm>
            <a:off x="38" y="842625"/>
            <a:ext cx="2895650" cy="3619555"/>
          </a:xfrm>
          <a:prstGeom prst="rect">
            <a:avLst/>
          </a:prstGeom>
          <a:noFill/>
          <a:ln>
            <a:noFill/>
          </a:ln>
        </p:spPr>
      </p:pic>
      <p:pic>
        <p:nvPicPr>
          <p:cNvPr descr="Image from https://instagram.fyaw1-1.fna.fbcdn.net/vp/ac99b95564a12cdaaff21a34de77809d/5E26E6B3/t51.2885-15/sh0.08/e35/p750x750/51304904_154457562118732_4293050535953048693_n.jpg?_nc_ht=instagram.fyaw1-1.fna.fbcdn.net&amp;_nc_cat=104" id="248" name="Google Shape;248;p45"/>
          <p:cNvPicPr preferRelativeResize="0"/>
          <p:nvPr/>
        </p:nvPicPr>
        <p:blipFill>
          <a:blip r:embed="rId4">
            <a:alphaModFix/>
          </a:blip>
          <a:stretch>
            <a:fillRect/>
          </a:stretch>
        </p:blipFill>
        <p:spPr>
          <a:xfrm>
            <a:off x="3124175" y="842638"/>
            <a:ext cx="2895650" cy="3619555"/>
          </a:xfrm>
          <a:prstGeom prst="rect">
            <a:avLst/>
          </a:prstGeom>
          <a:noFill/>
          <a:ln>
            <a:noFill/>
          </a:ln>
        </p:spPr>
      </p:pic>
      <p:pic>
        <p:nvPicPr>
          <p:cNvPr descr="Image from https://instagram.fyaw1-1.fna.fbcdn.net/vp/ed54f211bf421985a359041552feddf6/5E3010C2/t51.2885-15/sh0.08/e35/p750x750/43241124_1899014740218937_6059619044132321452_n.jpg?_nc_ht=instagram.fyaw1-1.fna.fbcdn.net&amp;_nc_cat=101" id="249" name="Google Shape;249;p45"/>
          <p:cNvPicPr preferRelativeResize="0"/>
          <p:nvPr/>
        </p:nvPicPr>
        <p:blipFill>
          <a:blip r:embed="rId5">
            <a:alphaModFix/>
          </a:blip>
          <a:stretch>
            <a:fillRect/>
          </a:stretch>
        </p:blipFill>
        <p:spPr>
          <a:xfrm>
            <a:off x="6248312" y="842625"/>
            <a:ext cx="2895650" cy="36195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7"/>
          <p:cNvSpPr txBox="1"/>
          <p:nvPr/>
        </p:nvSpPr>
        <p:spPr>
          <a:xfrm>
            <a:off x="0" y="0"/>
            <a:ext cx="3651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400">
                <a:solidFill>
                  <a:srgbClr val="00FF00"/>
                </a:solidFill>
                <a:latin typeface="Oswald"/>
                <a:ea typeface="Oswald"/>
                <a:cs typeface="Oswald"/>
                <a:sym typeface="Oswald"/>
              </a:rPr>
              <a:t>Each day</a:t>
            </a:r>
            <a:r>
              <a:rPr lang="en" sz="5400">
                <a:solidFill>
                  <a:srgbClr val="FFFFFF"/>
                </a:solidFill>
                <a:latin typeface="Oswald"/>
                <a:ea typeface="Oswald"/>
                <a:cs typeface="Oswald"/>
                <a:sym typeface="Oswald"/>
              </a:rPr>
              <a:t> you share a public progress photo you will have </a:t>
            </a:r>
            <a:r>
              <a:rPr lang="en" sz="5400">
                <a:solidFill>
                  <a:srgbClr val="00FF00"/>
                </a:solidFill>
                <a:latin typeface="Oswald"/>
                <a:ea typeface="Oswald"/>
                <a:cs typeface="Oswald"/>
                <a:sym typeface="Oswald"/>
              </a:rPr>
              <a:t>one less goal </a:t>
            </a:r>
            <a:r>
              <a:rPr lang="en" sz="5400">
                <a:solidFill>
                  <a:srgbClr val="FFFFFF"/>
                </a:solidFill>
                <a:latin typeface="Oswald"/>
                <a:ea typeface="Oswald"/>
                <a:cs typeface="Oswald"/>
                <a:sym typeface="Oswald"/>
              </a:rPr>
              <a:t>to write.</a:t>
            </a:r>
            <a:endParaRPr sz="2700">
              <a:solidFill>
                <a:srgbClr val="AAAAAA"/>
              </a:solidFill>
              <a:latin typeface="Average"/>
              <a:ea typeface="Average"/>
              <a:cs typeface="Average"/>
              <a:sym typeface="Average"/>
            </a:endParaRPr>
          </a:p>
        </p:txBody>
      </p:sp>
      <p:sp>
        <p:nvSpPr>
          <p:cNvPr descr="Translations" id="259" name="Google Shape;259;p47"/>
          <p:cNvSpPr txBox="1"/>
          <p:nvPr/>
        </p:nvSpPr>
        <p:spPr>
          <a:xfrm>
            <a:off x="3651600" y="0"/>
            <a:ext cx="5492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450">
                <a:solidFill>
                  <a:srgbClr val="AAAAAA"/>
                </a:solidFill>
                <a:latin typeface="Average"/>
                <a:ea typeface="Average"/>
                <a:cs typeface="Average"/>
                <a:sym typeface="Average"/>
              </a:rPr>
              <a:t>ፎቶ ባጋራህ እያንዳንዱ ቀን ለመጻፍ አንድ ያነሰ ግብ አለህ።</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في كل يوم تشارك فيه صورة يكون لديك هدف أقل للكتابة.</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Cada dia que comparteixes una foto tens un objectiu menys per escriure.</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每天分享一张照片，你就少写一个目标。</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هر روز که عکسی را به اشتراک می گذارید یک هدف کمتر برای نوشتن دارید.</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प्रत्येक दिन जब आप एक फोटो साझा करते हैं तो आपको लिखने के लिए एक लक्ष्य कम हो जाता 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毎日写真を共有するごとに、書き込む目標が 1 つ減ります。</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매일 사진을 공유할 때마다 써야 할 목표가 하나씩 줄어듭니다.</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Her roj ku hûn wêneyek parve dikin, armancek we kêm e ku hûn binivîsin.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Cada dia que você compartilha uma foto, você tem uma meta a menos para escrever.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ਹਰ ਰੋਜ਼ ਤੁਸੀਂ ਇੱਕ ਫੋਟੋ ਸਾਂਝੀ ਕਰਦੇ ਹੋ, ਤੁਹਾਡੇ ਕੋਲ ਲਿਖਣ ਦਾ ਇੱਕ ਟੀਚਾ ਘੱਟ ਹੁੰਦਾ 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Каждый день, когда вы делитесь фотографией, у вас становится на одну цель меньше.</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Maalin kasta oo aad wadaagto sawir waxaad leedahay hal hadaf oo yar oo aad ku qorto.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Cada día que compartes una foto tienes un objetivo menos que escribir.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Kila siku unashiriki picha una lengo moja pungufu la kuandika.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Sa bawat araw na nagbabahagi ka ng isang larawan, wala kang isang layunin na isulat.</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Her gün bir fotoğraf paylaştığınızda yazmanız gereken hedeflerden biri daha az oluyor.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Кожен день, коли ви ділитеся фотографією, у вас залишається на одну мету менше.</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Mỗi ngày bạn chia sẻ một bức ảnh, bạn sẽ bớt đi một mục tiêu phải viết.</a:t>
            </a:r>
            <a:endParaRPr sz="1450">
              <a:solidFill>
                <a:srgbClr val="AAAAAA"/>
              </a:solidFill>
              <a:latin typeface="Average"/>
              <a:ea typeface="Average"/>
              <a:cs typeface="Average"/>
              <a:sym typeface="Average"/>
            </a:endParaRPr>
          </a:p>
        </p:txBody>
      </p:sp>
    </p:spTree>
  </p:cSld>
  <p:clrMapOvr>
    <a:masterClrMapping/>
  </p:clrMapOvr>
</p:sld>
</file>

<file path=ppt/theme/theme1.xml><?xml version="1.0" encoding="utf-8"?>
<a:theme xmlns:a="http://schemas.openxmlformats.org/drawingml/2006/main" xmlns:r="http://schemas.openxmlformats.org/officeDocument/2006/relationships"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