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y="6858000" cx="9144000"/>
  <p:notesSz cx="6858000" cy="9144000"/>
  <p:embeddedFontLst>
    <p:embeddedFont>
      <p:font typeface="Cabin"/>
      <p:regular r:id="rId70"/>
      <p:bold r:id="rId71"/>
      <p:italic r:id="rId72"/>
      <p:boldItalic r:id="rId73"/>
    </p:embeddedFont>
    <p:embeddedFont>
      <p:font typeface="Open Sans SemiBold"/>
      <p:regular r:id="rId74"/>
      <p:bold r:id="rId75"/>
      <p:italic r:id="rId76"/>
      <p:boldItalic r:id="rId77"/>
    </p:embeddedFont>
    <p:embeddedFont>
      <p:font typeface="Average"/>
      <p:regular r:id="rId78"/>
    </p:embeddedFont>
    <p:embeddedFont>
      <p:font typeface="Open Sans Medium"/>
      <p:regular r:id="rId79"/>
      <p:bold r:id="rId80"/>
      <p:italic r:id="rId81"/>
      <p:boldItalic r:id="rId82"/>
    </p:embeddedFont>
    <p:embeddedFont>
      <p:font typeface="Oswald"/>
      <p:regular r:id="rId83"/>
      <p:bold r:id="rId84"/>
    </p:embeddedFont>
    <p:embeddedFont>
      <p:font typeface="Open Sans"/>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9CD893-E71D-4728-A3A3-A86E879B4090}">
  <a:tblStyle styleId="{F79CD893-E71D-4728-A3A3-A86E879B409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C74E16F-11CE-4A1E-901B-4C31AEA0C73E}"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Oswald-bold.fntdata"/><Relationship Id="rId83" Type="http://schemas.openxmlformats.org/officeDocument/2006/relationships/font" Target="fonts/Oswald-regular.fntdata"/><Relationship Id="rId42" Type="http://schemas.openxmlformats.org/officeDocument/2006/relationships/slide" Target="slides/slide35.xml"/><Relationship Id="rId86" Type="http://schemas.openxmlformats.org/officeDocument/2006/relationships/font" Target="fonts/OpenSans-bold.fntdata"/><Relationship Id="rId41" Type="http://schemas.openxmlformats.org/officeDocument/2006/relationships/slide" Target="slides/slide34.xml"/><Relationship Id="rId85" Type="http://schemas.openxmlformats.org/officeDocument/2006/relationships/font" Target="fonts/OpenSans-regular.fntdata"/><Relationship Id="rId44" Type="http://schemas.openxmlformats.org/officeDocument/2006/relationships/slide" Target="slides/slide37.xml"/><Relationship Id="rId88" Type="http://schemas.openxmlformats.org/officeDocument/2006/relationships/font" Target="fonts/OpenSans-boldItalic.fntdata"/><Relationship Id="rId43" Type="http://schemas.openxmlformats.org/officeDocument/2006/relationships/slide" Target="slides/slide36.xml"/><Relationship Id="rId87" Type="http://schemas.openxmlformats.org/officeDocument/2006/relationships/font" Target="fonts/OpenSans-italic.fnt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OpenSansMedium-bold.fntdata"/><Relationship Id="rId82" Type="http://schemas.openxmlformats.org/officeDocument/2006/relationships/font" Target="fonts/OpenSansMedium-boldItalic.fntdata"/><Relationship Id="rId81" Type="http://schemas.openxmlformats.org/officeDocument/2006/relationships/font" Target="fonts/OpenSans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Cabin-boldItalic.fntdata"/><Relationship Id="rId72" Type="http://schemas.openxmlformats.org/officeDocument/2006/relationships/font" Target="fonts/Cabin-italic.fntdata"/><Relationship Id="rId31" Type="http://schemas.openxmlformats.org/officeDocument/2006/relationships/slide" Target="slides/slide24.xml"/><Relationship Id="rId75" Type="http://schemas.openxmlformats.org/officeDocument/2006/relationships/font" Target="fonts/OpenSansSemiBold-bold.fntdata"/><Relationship Id="rId30" Type="http://schemas.openxmlformats.org/officeDocument/2006/relationships/slide" Target="slides/slide23.xml"/><Relationship Id="rId74" Type="http://schemas.openxmlformats.org/officeDocument/2006/relationships/font" Target="fonts/OpenSansSemiBold-regular.fntdata"/><Relationship Id="rId33" Type="http://schemas.openxmlformats.org/officeDocument/2006/relationships/slide" Target="slides/slide26.xml"/><Relationship Id="rId77" Type="http://schemas.openxmlformats.org/officeDocument/2006/relationships/font" Target="fonts/OpenSansSemiBold-boldItalic.fntdata"/><Relationship Id="rId32" Type="http://schemas.openxmlformats.org/officeDocument/2006/relationships/slide" Target="slides/slide25.xml"/><Relationship Id="rId76" Type="http://schemas.openxmlformats.org/officeDocument/2006/relationships/font" Target="fonts/OpenSansSemiBold-italic.fntdata"/><Relationship Id="rId35" Type="http://schemas.openxmlformats.org/officeDocument/2006/relationships/slide" Target="slides/slide28.xml"/><Relationship Id="rId79" Type="http://schemas.openxmlformats.org/officeDocument/2006/relationships/font" Target="fonts/OpenSansMedium-regular.fntdata"/><Relationship Id="rId34" Type="http://schemas.openxmlformats.org/officeDocument/2006/relationships/slide" Target="slides/slide27.xml"/><Relationship Id="rId78" Type="http://schemas.openxmlformats.org/officeDocument/2006/relationships/font" Target="fonts/Average-regular.fntdata"/><Relationship Id="rId71" Type="http://schemas.openxmlformats.org/officeDocument/2006/relationships/font" Target="fonts/Cabin-bold.fntdata"/><Relationship Id="rId70" Type="http://schemas.openxmlformats.org/officeDocument/2006/relationships/font" Target="fonts/Cabin-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5a9f55e2cd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5a9f55e2c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drawing kit from your cubby, and the good copy of your portrait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ju duhet kompleti juaj i vizatimit nga fëmija juaj dhe një kopje e mirë e vizatimit tuaj të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የስዕል መሳርያዎን ከcubbyዎ እና የቁም ስዕልዎ ጥሩ ቅጂ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تحتاج إلى مجموعة الرسم الخاصة بك من خزانتك، ونسخة جيدة من رسم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ձեզ անհրաժեշտ է ձեր ձագուկից ձեր նկարչական հավաքածուն և ձեր դիմանկարի լավ պատճենը: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necessiteu el vostre kit de dibuix del vostre cubby i la bona còpia del vostre dibuix de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今天，您需要从您的小隔间中取出绘图工具包，以及您肖像画的精美副本。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heb je je tekenset uit je kast nodig, en een goede kopie van je portrettekening.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شما به کیت طراحی خود از بچه خود و یک کپی خوب از طراحی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avez besoin de votre kit de dessin de votre casier et de la bonne copie de votre dessin de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brauchst du dein Zeichenset aus deinem Ablagefach und die gute Kopie deiner Porträtzeichnung.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તમારે તમારા ક્યુબીમાંથી તમારી ડ્રોઇંગ કીટ અને તમારા પોટ્રેટ ડ્રોઇંગની સારી નકલની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अपने क्यूबी से ड्राइंग किट और अपने पोर्ट्रेट ड्राइंग की अच्छी कॉपी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ti servirà il kit da disegno che hai nel tuo cubicolo e la copia in buone condizioni del tuo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今日、あなたにはあなたの小部屋にある描画キットと、肖像画のよいコピーが必要です。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옷장에서 그림 도구를 꺼내고, 초상화 그림의 좋은 사본도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ji we re kîteya xweya xêzkirinê ji kulikê xwe, û kopiyek baş a xêzkirina portreya xwe hewce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memerlukan kit lukisan anda dari cubby anda, dan salinan lukisan potret anda yang bagus.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നിങ്ങൾക്ക് നിങ്ങളുടെ ക്യൂബിയിൽ നിന്നുള്ള ഡ്രോയിംഗ് കിറ്റും നിങ്ങളുടെ പോർട്രെയിറ്റ് ഡ്രോയിംഗിൻ്റെ നല്ല പകർപ്പും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तपाइँलाई तपाइँको क्यूबीबाट तपाइँको रेखाचित्र किट चाहिन्छ, र तपाइँको पोर्ट्रेट रेखाचित्रको राम्रो प्रतिलिपि।</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د خپل کیوب څخه د انځور کولو کټ ته اړتیا لرئ، او ستاسو د انځور انځور کولو ښه کاپي.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precisa do seu kit de desenho do seu armário e de uma cópia boa do seu desenho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ਆਪਣੇ ਕਿਊਬੀ ਤੋਂ ਆਪਣੀ ਡਰਾਇੰਗ ਕਿੱਟ, ਅਤੇ ਤੁਹਾਡੀ ਪੋਰਟਰੇਟ ਡਰਾਇੰਗ ਦੀ ਚੰਗੀ ਕਾਪੀ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вам понадобится достать из своего чулана набор для рисования и хорошую копию вашего портретного рисунка.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вам је потребан комплет за цртање из ваше кочије и добра копија вашег портретног цртежа.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u baahan tahay qalabkaaga sawir-qaadista ee cubbykaaga, iyo nuqulka wanaagsan ee sawirka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necesitas tu kit de dibujo de tu cubículo y una buena copia de tu dibujo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anjeun peryogi kit gambar anjeun ti cubby anjeun, sareng salinan anu saé tina gambar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unahitaji seti yako ya kuchora kutoka kwa cubby yako, na nakala nzuri ya mchoro wako wa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behöver du ditt ritpaket från din kubbe och den bra kopian av din porträttteckning.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kailangan mo ang iyong drawing kit mula sa iyong cubby, at ang magandang kopya ng iyong portrait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 குட்டியிலிருந்து உங்கள் வரைதல் கிட் மற்றும் உங்கள் உருவப்படத்தின் நல்ல நகல்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วันนี้คุณต้องมีชุดวาดรูปจากตู้ของคุณ และสำเนาภาพวาดเหมือนของคุณที่ดี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ihtiyacınız olan şey, dolabınızdaki çizim setiniz ve portre çiziminizin iyi bir kopyası.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тобі потрібен набір для малювання з твоєї дитинки та хороша копія твого портретного малюнка.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اپنے کیوب سے اپنی ڈرائنگ کٹ، اور اپنی پورٹریٹ ڈرائنگ کی اچھی کاپی درکار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cần bộ dụng cụ vẽ từ ngăn tủ của mình và bản sao đẹp của bức vẽ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6629236c5d_1_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6629236c5d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6629236c5d_1_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6629236c5d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82b2df7174_0_12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82b2df7174_0_1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6629236c5d_1_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6629236c5d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6629236c5d_1_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6629236c5d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6629236c5d_1_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6629236c5d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6629236c5d_1_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6629236c5d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6629236c5d_1_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6629236c5d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6629236c5d_1_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6629236c5d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6629236c5d_1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6629236c5d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d92c638ea5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d92c638ea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did not have a photo yesterday, open your booklet so I can check the today’s goal for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didn’t get a photo yesterday, hand in today’s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pasur një foto dje, hapni broshurën tuaj që të mund të kontrolloj objektivin e sotëm për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ትላንትና ፎቶ ከሌለህ የዛሬውን ግብ ለማየት እንድችል ቡክሌትህን ክፈት።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يكن لديك صورة بالأمس، افتح كتيبك حتى أتمكن من التحقق من هدف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երեկ լուսանկար չունեիք, բացեք ձեր գրքույկը, որպեսզի կարողանամ ստուգել այսօրվա նպատակը: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teníeu cap foto ahir, obriu el vostre fullet perquè pugui comprovar l'objectiu d'avui.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如果您昨天没有照片，请打开您的小册子，以便我检查今天的目标。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gisteren geen foto had, open dan je boekje zodat ik het doel voor vandaag kan controleren.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دیروز عکسی نداشتید، دفترچه خود را باز کنید تا بتوانم هدف امروز را برای امروز بررسی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n’aviez pas de photo hier, ouvrez votre livret pour que je puisse vérifier l’objectif d’aujourd’hui.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gestern kein Foto hatten, öffnen Sie Ihr Heft, damit ich das heutige Ziel überprüfen kann.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તમારી પાસે ગઈકાલે ફોટો ન હોય, તો તમારી પુસ્તિકા ખોલો જેથી હું આજનું આજનું લક્ષ્ય ચકાસી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कल आपके पास कोई फोटो नहीं थी, तो अपनी पुस्तिका खोलें ताकि मैं आज के लक्ष्य की जांच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ieri non avevi una foto, apri il tuo opuscolo così posso controllare l'obiettivo di oggi.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昨日写真を撮っていなかったら、冊子を開いて今日の目標を確認させてください。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어제 사진이 없으셨다면 책자를 펴서 오늘의 목표를 확인해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duh wêneyek we tunebû, pirtûka xwe vekin da ku ez bikaribim armanca îro ya îro kontrol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tidak mempunyai foto semalam, buka buku kecil anda supaya saya boleh menyemak matlamat hari ini untuk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ഇന്നലെ നിങ്ങളുടെ പക്കൽ ഫോട്ടോ ഇല്ലെങ്കിൽ, നിങ്ങളുടെ ബുക്ക്‌ലെറ്റ് തുറക്കുക, അതുവഴി ഇന്നത്തെ ലക്ഷ്യം എനിക്ക് പരിശോധിക്കാം.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तपाईंसँग हिजो फोटो छैन भने, तपाईंको पुस्तिका खोल्नुहोस् ताकि म आजको लागि आजको लक्ष्य जाँच गर्न सकूँ।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پرون عکس نه درلود، خپل کتابچه خلاص کړئ ترڅو زه د نن ورځې هدف وګورم.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tinha foto ontem, abra seu livreto para que eu possa conferir a meta de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ਤੁਹਾਡੇ ਕੋਲ ਕੱਲ੍ਹ ਕੋਈ ਫੋਟੋ ਨਹੀਂ ਸੀ, ਤਾਂ ਆਪਣੀ ਕਿਤਾਬਚਾ ਖੋਲ੍ਹੋ ਤਾਂ ਜੋ ਮੈਂ ਅੱਜ ਦੇ ਲਈ ਅੱਜ ਦੇ ਟੀਚੇ ਦੀ ਜਾਂਚ ਕਰ ਸਕਾਂ।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вчера у вас не было фотографии, откройте ваш буклет, чтобы я мог проверить сегодняшнюю цель на сегодня.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јуче нисте имали фотографију, отворите своју књижицу да могу да проверим данашњи циљ за данас.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haysan sawir shalay, fur buug-yarahaaga si aan u hubiyo yoolka maanta ee maanta.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tuviste una foto ayer, abre tu cuadernillo para que pueda verificar el objetivo de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gaduh poto kamari, buka buklet anjeun supados kuring tiasa mariksa tujuan dinten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hukuwa na picha jana, fungua kijitabu chako ili niweze kuangalia lengo la leo la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hade ett foto igår, öppna ditt häfte så att jag kan kolla dagens mål för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kang larawan kahapon, buksan ang iyong buklet para masuri ko ang layunin ngayon para sa araw na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நேற்று உங்களிடம் புகைப்படம் இல்லையென்றால், உங்கள் கையேட்டைத் திறக்கவும், இதன் மூலம் இன்றைய இலக்கை என்னால் சரிபார்க்க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หากคุณไม่มีรูปถ่ายเมื่อวานนี้ โปรดเปิดสมุดของคุณเพื่อให้ฉันสามารถตรวจสอบเป้าหมายของวันนี้ได้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Dün fotoğrafınız yoksa lütfen kitapçığınızı açın ki bugünkü hedefinizi kontrol edebileyim.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вас не було фотографії вчора, відкрийте свій буклет, щоб я міг перевірити сьогоднішню мету на сьогодні.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کے پاس کل تصویر نہیں تھی، تو اپنا کتابچہ کھولیں تاکہ میں آج کے لیے آج کا مقصد دیکھ سکوں۔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không có ảnh chụp ngày hôm qua, hãy mở tập sách ra để tôi có thể kiểm tra mục tiêu của ngày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bb64bdd65a_0_3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bb64bdd65a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5a9f55e2cd_0_1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5a9f55e2cd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80c418ce8b_0_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80c418ce8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80c418ce8b_0_3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80c418ce8b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82b2df7174_0_1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82b2df717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764977f64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764977f6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764977f64d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764977f64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5a9f55e2cd_0_29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5a9f55e2cd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15036f47a9_0_1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15036f47a9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f0dc44e3cd_0_1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f0dc44e3cd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15036f47a9_0_3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15036f47a9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start shading our portrait project, beginning with an area outside the face. We are also learning about Medieval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shading our portrait, starting outside the face, and learning about Medieval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fillojmë të hijezojmë projektin tonë të portretit, duke filluar me një zonë jashtë fytyrës. Po mësojmë edhe për artin mesjetar.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ፕሮጀክታችንን ከፊታችን ውጭ ካለው አካባቢ በመጀመር ጥላሸት መቀባት እንጀምራለን። ስለ ሜዲቫል ስነ ጥበብም እየተማርን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سنبدأ بتظليل مشروع رسم البورتريه، بدءًا من منطقة خارج الوجه. كما نتعلم عن فن العصور الوسطى.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ստվերել մեր դիմանկարային նախագիծը՝ սկսած դեմքից դուրս գտնվող տարածքից: Սովորում ենք նաև միջնադարյան արվեստի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Començarem a ombrejar el nostre projecte de retrat, començant per una zona fora de la cara. També estem aprenent sobre l'art medieval.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我们将开始为肖像画着色，从脸部以外的区域开始。我们还将学习中世纪艺术。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beginnen met het schaduwen van ons portretproject, beginnend met een gebied buiten het gezicht. We leren ook over middeleeuwse kunst.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می‌خواهیم پروژه پرتره‌مان را سایه بزنیم و از ناحیه‌ای خارج از صورت شروع کنیم. ما همچنین در مورد هنر قرون وسطی یاد می گیریم.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commencer à ombrer notre projet de portrait, en commençant par une zone extérieure au visage. Nous apprenons également l'art médiéval.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beginnen mit dem Schattieren unseres Porträtprojekts und beginnen dabei mit einem Bereich außerhalb des Gesichts. Wir lernen auch etwas über mittelalterliche Kunst.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અમારા પોટ્રેટ પ્રોજેક્ટને શેડ કરવાનું શરૂ કરવા જઈ રહ્યા છીએ, જેની શરૂઆત ચહેરાની બહારના વિસ્તારથી થાય છે. અમે મધ્યકાલીન કલા વિશે પણ શીખી રહ્યા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की शुरुआत चेहरे के बाहर वाले हिस्से से करते हुए, शेडिंग शुरू करने जा रहे हैं। हम मध्यकालीन कला के बारे में भी सीख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Inizieremo a ombreggiare il nostro progetto di ritratto, partendo da un'area esterna al viso. Impareremo anche qualcosa sull'arte medievale.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肖像画のプロジェクトでは、顔の外側から陰影をつけていきます。中世美術についても学びます。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 바깥쪽 부분부터 초상화 프로젝트에 음영을 넣어 보겠습니다. 중세 미술에 대해서도 배워보겠습니다.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dest bi siyakirina projeya xweya portreyê bikin, bi deverek li derveyî rû dest pê bikin. Em li ser hunera serdema navîn jî fêr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mula memayungi projek potret kami, bermula dengan kawasan di luar muka. Kami juga belajar tentang seni Zaman Pertengahan.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മുഖത്തിന് പുറത്തുള്ള ഒരു ഭാഗത്ത് തുടങ്ങി, ഞങ്ങളുടെ പോർട്രെയിറ്റ് പ്രോജക്റ്റ് ഷേഡിംഗ് ആരംഭിക്കാൻ പോകുന്നു. ഞങ്ങൾ മധ്യകാല കലയെക്കുറിച്ചും പഠിക്കുന്നു.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 छायांकन सुरु गर्न जाँदैछौं, अनुहार बाहिरको क्षेत्रबाट सुरु गर्दै। हामीले मध्यकालीन कलाको बारेमा पनि सिकिरहेका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د خپل پورټریټ پروژې سیوري پیل کړو، د مخ څخه بهر د یوې سیمې سره پیل کوو. موږ د منځنیو پیړیو هنرونو په اړه هم زده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começar a sombrear nosso projeto de retrato, começando por uma área externa ao rosto. Também estamos aprendendo sobre arte medieval.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ਆਪਣੇ ਪੋਰਟਰੇਟ ਪ੍ਰੋਜੈਕਟ ਨੂੰ ਸ਼ੇਡ ਕਰਨਾ ਸ਼ੁਰੂ ਕਰਨ ਜਾ ਰਹੇ ਹਾਂ, ਚਿਹਰੇ ਦੇ ਬਾਹਰਲੇ ਖੇਤਰ ਨਾਲ ਸ਼ੁਰੂ ਕਰਦੇ ਹੋਏ। ਅਸੀਂ ਮੱਧਕਾਲੀ ਕਲਾ ਬਾਰੇ ਵੀ ਸਿੱਖ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начнём с затенения нашего портретного проекта, начиная с области за пределами лица. Также мы изучим средневековое искусство.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Почећемо да сенчимо наш пројекат портрета, почевши од подручја изван лица. Учимо и о средњовековној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bilaabaynaa inaan hadheyno mashruucayaga sawirka, oo aan ka bilowno meel ka baxsan wejiga. Waxaan sidoo kale baraneynaa farshaxanka qarniyadii dhexe.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a empezar a sombrear nuestro proyecto de retrato, empezando por una zona exterior del rostro. También estamos aprendiendo sobre arte medieval.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bakal ngamimitian shading proyék potret urang, dimimitian ku wewengkon luar beungeut. Urang ogé diajar ngeunaan seni Abad Pertengahan.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Tutaanza kutia kivuli mradi wetu wa picha, tukianza na eneo nje ya uso. Pia tunajifunza kuhusu sanaa ya Zama za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 börja skugga vårt porträttprojekt, börja med ett område utanför ansiktet. Vi lär oss också om medeltida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Sisimulan namin ang pagtatabing sa aming portrait na proyekto, simula sa isang lugar sa labas ng mukha. Nag-aaral din kami tungkol sa sining ng Medieval.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முகத்திற்கு வெளியே ஒரு பகுதியில் தொடங்கி, எங்கள் உருவப்படத் திட்டத்தை நிழலிடத் தொடங்கப் போகிறோம். இடைக்காலக் கலையைப் பற்றியும் கற்றுக் கொண்டிருக்கிறோம்.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เราจะเริ่มลงเงาโครงงานภาพเหมือนของเรา โดยเริ่มจากบริเวณนอกใบหน้า เรายังเรียนรู้เกี่ยวกับศิลปะยุคกลางด้วย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projemize yüzün dışındaki bir alandan başlayarak gölgelendirmeyle başlayacağız. Ayrıca Orta Çağ sanatı hakkında da bilgi ediniyoruz.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почати затіняти наш проект портрета, починаючи з області за межами обличчя. Ми також вивчаємо середньовічне мистецтво.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اپنے پورٹریٹ پروجیکٹ کو شیڈنگ شروع کرنے جا رہے ہیں، جس کی شروعات چہرے کے باہر والے حصے سے ہوتی ہے۔ ہم قرون وسطی کے فن کے بارے میں بھی سیکھ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bắt đầu tô bóng cho dự án chân dung của mình, bắt đầu từ vùng bên ngoài khuôn mặt. Chúng ta cũng sẽ tìm hiểu về nghệ thuật thời Trung Cổ.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f0dc44e3cd_0_1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f0dc44e3cd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f27293b69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f27293b6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5a9f55e2cd_0_4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5a9f55e2cd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Hand in your backgrounds to the Google Classroom! For a great drawing, make sure your photo is an original file and not a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Hand in your backgrounds to the Google Classroom!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Jepni prejardhjen tuaj në Google Classroom! Për një vizatim të mrekullueshëm, sigurohuni që fotografia juaj të jetë një skedar origjinal dhe jo një pamje ekrani.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ዳራዎን ለጉግል ክፍል አስረክቡ! ለትልቅ ስዕል ፎቶዎ የመጀመሪያ ፋይል እንጂ ቅጽበታዊ ገጽ እይታ አለመሆኑን ያረጋግጡ።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سلّم خلفياتك إلى Google Classroom! للحصول على رسم رائع، تأكد من أن الصورة أصلية وليست لقطة شاشة.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նախապատմությունը փոխանցեք Google Classroom-ին: Հիանալի նկարչության համար համոզվեք, որ ձեր լուսանկարը բնօրինակ ֆայլ է և ոչ թե սքրինշոթ: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Entrega els teus antecedents a Google Classroom! Per obtenir un dibuix fantàstic, assegureu-vos que la vostra foto sigui un fitxer original i no una captura de pantalla.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把你的背景作品提交到 Google 课堂吧！为了画出优秀的作品，请确保你的照片是原始文件，而不是截图。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Lever je achtergronden in bij Google Classroom! Voor een mooie tekening is het belangrijk dat je foto een origineel bestand is en geen screenshot.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پس زمینه خود را به Google Classroom تحویل دهید! برای یک طراحی عالی، مطمئن شوید که عکس شما یک فایل اصلی است و نه یک اسکرین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Remettez vos arrière-plans à Google Classroom ! Pour un dessin réussi, assurez-vous que votre photo est un fichier original et non une capture d'écran.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Geben Sie Ihre Hintergründe im Google Classroom ab! Für eine tolle Zeichnung achten Sie darauf, dass Ihr Foto eine Originaldatei und kein Screenshot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વર્ગખંડમાં તમારા બેકગ્રાઉન્ડમાં હાથ આપો! ઉત્તમ ડ્રોઇંગ માટે, ખાતરી કરો કે તમારો ફોટો મૂળ ફાઇલ છે અને સ્ક્રીનશૉટ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पृष्ठभूमि Google क्लासरूम को सौंपें! एक बेहतरीन चित्र बनाने के लिए, सुनिश्चित करें कि आपकी तस्वीर एक मूल फ़ाइल हो, स्क्रीनशॉट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Invia i tuoi sfondi a Google Classroom! Per un disegno di qualità, assicurati che la foto sia un file originale e non uno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背景をGoogle Classroomに提出してください！素晴らしい作品にするために、写真はスクリーンショットではなく、オリジナルのファイルを使用してください。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Classroom에 배경을 제출하세요! 멋진 그림을 위해 스크린샷이 아닌 원본 파일을 사용하세요.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Paşnavên xwe bidin dersa Google! Ji bo nexşeyek mezin, pê ewle bine ku wêneya we pelek orjînal e û ne dîmenek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Serahkan latar belakang anda ke Bilik Darjah Google! Untuk lukisan yang hebat, pastikan foto anda ialah fail asal dan bukan tangkapan skrin.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ക്ലാസ്റൂമിലേക്ക് നിങ്ങളുടെ പശ്ചാത്തലങ്ങൾ കൈമാറുക! ഒരു മികച്ച ഡ്രോയിംഗിനായി, നിങ്ങളുടെ ഫോട്ടോ യഥാർത്ഥ ഫയലാണെന്നും സ്ക്രീൻഷോട്ടല്ലെന്നും ഉറപ്പാക്കുക.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गुगल क्लासरूममा आफ्नो पृष्ठभूमिमा हात दिनुहोस्! उत्कृष्ट रेखाचित्रको लागि, निश्चित गर्नुहोस् कि तपाईंको फोटो मूल फाइल हो र स्क्रिनसट होइन।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شالید د ګوګل ټولګي ته وسپارئ! د عالي نقاشۍ لپاره ، ډاډ ترلاسه کړئ چې ستاسو عکس اصلي فایل دی نه سکرین شاټ.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Entregue seus planos de fundo para o Google Sala de Aula! Para um desenho incrível, certifique-se de que sua foto seja um arquivo original e não uma captura de tela.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ਗੂਗਲ ਕਲਾਸਰੂਮ ਨੂੰ ਆਪਣੇ ਪਿਛੋਕੜ ਦਿਓ! ਇੱਕ ਵਧੀਆ ਡਰਾਇੰਗ ਲਈ, ਯਕੀਨੀ ਬਣਾਓ ਕਿ ਤੁਹਾਡੀ ਫੋਟੋ ਇੱਕ ਅਸਲੀ ਫਾਈਲ ਹੈ ਨਾ ਕਿ ਇੱਕ ਸਕ੍ਰੀਨਸ਼ੌਟ।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Сдайте свои фоны в Google Classroom! Чтобы рисунок получился отличным, убедитесь, что фотография — это оригинальный файл, а не скриншот.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Предајте своје позадине у Гоогле учионицу! За одличан цртеж, уверите се да је ваша фотографија оригинална датотека, а не снимак екрана.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dhiib taariikhdaada fasalka Google! Sawir aad u fiican, hubi in sawirkaagu yahay fayl asal ah oo aanu ahayn sawir-qaadis.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¡Envía tus fondos a Google Classroom! Para un dibujo genial, asegúrate de que tu foto sea un archivo original y no una captura de pantalla.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Serahkeun latar tukang anjeun ka Google Classroom! Pikeun gambar anu saé, pastikeun poto anjeun mangrupikeun file asli sareng sanés layar.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Wawasilishe usuli wako kwa Google Darasani! Kwa mchoro mzuri, hakikisha kuwa picha yako ni faili asili na sio picha ya skrini.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Lämna in din bakgrund till Google Classroom! För en bra ritning, se till att ditt foto är en originalfil och inte en skärmdump.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Ibigay ang iyong mga background sa Google Classroom! Para sa isang mahusay na pagguhit, siguraduhin na ang iyong larawan ay isang orihinal na file at hindi isang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கூகுள் கிளாஸ்ரூமில் உங்கள் பின்னணியை ஒப்படைக்கவும்! சிறந்த வரைபடத்திற்கு, உங்கள் புகைப்படம் அசல் கோப்பாக இருப்பதையும் ஸ்கிரீன்ஷாட் அல்ல என்பதை உறுதிப்படுத்தவும்.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ส่งพื้นหลังของคุณไปที่ Google Classroom! เพื่อภาพวาดที่สวยงาม โปรดแน่ใจว่ารูปถ่ายของคุณเป็นไฟล์ต้นฉบับ ไม่ใช่ภาพหน้าจอ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 planlarınızı Google Classroom'a teslim edin! Harika bir çizim için fotoğrafınızın orijinal bir dosya olduğundan ve ekran görüntüsü olmadığından emin olun.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Додайте свої фони до Google Classroom! Щоб отримати чудовий малюнок, переконайтеся, що ваша фотографія є оригінальним файлом, а не знімком екрана.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پس منظر کو گوگل کلاس روم تک پہنچائیں! ایک بہترین ڈرائنگ کے لیے، یقینی بنائیں کہ آپ کی تصویر اصل فائل ہے نہ کہ اسکرین شاٹ۔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nộp ảnh nền cho Google Classroom! Để có một bức vẽ đẹp, hãy đảm bảo ảnh của bạn là ảnh gốc chứ không phải ảnh chụp màn hình.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5a9f55e2cd_0_5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5a9f55e2cd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Everyone should be drawing their portrait today. People who have not used the light table yet get first priority.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Everyone should be drawing their portrait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Të gjithë duhet të vizatojnë portretin e tyre sot. Personat që nuk e kanë përdorur ende tavolinën me dritë kanë përparësinë e parë.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ሁሉም ሰው የራሱን ምስል መሳል አለበት። የመብራት ጠረጴዛውን ያልተጠቀሙ ሰዎች ገና ቅድሚያ ያገኛሉ።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على الجميع رسم صورهم الشخصية اليوم. لمن لم يستخدم طاولة الإضاءة بعد، الأولوية.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բոլորը պետք է նկարեն իրենց դիմանկարը: Մարդիկ, ովքեր դեռ չեն օգտվել լուսային սեղանից, առաջնահերթություն են ստանում: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tothom hauria de dibuixar el seu retrat. Les persones que encara no han utilitzat la taula de llum tenen la primera prioritat.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今天每个人都应该画自己的肖像。还没用过光绘桌的人优先。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zou vandaag een portret moeten tekenen. Mensen die de lichttafel nog niet hebben gebruikt, krijgen voorrang.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همه امروز باید پرتره خود را بکشند. افرادی که هنوز از میز نور استفاده نکرده اند در اولویت اول هستند.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Tout le monde devrait dessiner son portrait aujourd'hui. Ceux qui n'ont pas encore utilisé la table lumineuse sont prioritaires.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sollte heute sein Porträt zeichnen. Personen, die den Leuchttisch noch nicht benutzt haben, haben Vorrang.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દરેક વ્યક્તિએ આજે પોતાનું પોટ્રેટ દોરવું જોઈએ. જે લોકોએ હજુ સુધી લાઇટ ટેબલનો ઉપયોગ કર્યો નથી તેમને પ્રથમ પ્રાથમિકતા મળે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हर किसी को अपना चित्र बनाना चाहिए। जिन लोगों ने अभी तक लाइट टेबल का इस्तेमाल नहीं किया है, उन्हें पहली प्राथमिकता दी जानी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Tutti dovrebbero disegnare il proprio ritratto oggi. Chi non ha ancora utilizzato il tavolo luminoso ha la priorità.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今日はみんな、自分の肖像画を描いてください。まだライトテーブルを使っていない人が優先です。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모두 자기 초상화를 그려야 합니다. 아직 라이트 테이블을 사용하지 않은 분들을 우선으로 받습니다.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her kes îro portreya xwe xêz bike. Kesên ku hîn tabloya ronahiyê bikar neanîne pêşîya pêşîn digirin.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Semua orang patut melukis potret mereka hari ini. Orang yang belum menggunakan meja ringan mendapat keutamaan pertama.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എല്ലാവരും അവരുടെ ഛായാചിത്രം വരയ്ക്കണം. ഇതുവരെ ലൈറ്റ് ടേബിൾ ഉപയോഗിക്കാത്തവർക്കാണ് പ്രഥമ പരിഗണന.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सबैले आज आफ्नो चित्र कोर्नु पर्छ। लाइट टेबल प्रयोग नगर्ने मानिसहरूले पहिलो प्राथमिकता पाउँछन्।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هرڅوک باید نن ورځ خپل انځور رسم کړي. هغه خلک چې تر اوسه یې د رڼا میز نه دی کارولی لومړی لومړیتوب ترلاسه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Todos deveriam estar desenhando seus retratos hoje. Quem ainda não usou a mesa de luz tem prioridade.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ਹਰ ਕਿਸੇ ਨੂੰ ਆਪਣਾ ਪੋਰਟਰੇਟ ਬਣਾਉਣਾ ਚਾਹੀਦਾ ਹੈ। ਜਿਨ੍ਹਾਂ ਲੋਕਾਂ ਨੇ ਅਜੇ ਤੱਕ ਲਾਈਟ ਟੇਬਲ ਦੀ ਵਰਤੋਂ ਨਹੀਂ ਕੀਤੀ ਹੈ ਉਨ੍ਹਾਂ ਨੂੰ ਪਹਿਲੀ ਤਰਜੀਹ ਮਿਲਦੀ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каждый должен нарисовать свой портрет. Те, кто ещё не пользовался световым столом, получают приоритет.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Свако данас треба да нацрта свој портрет. Људи који још нису користили светлосни сто имају први приоритет.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kastaa maanta waa inuu sawiraa sawirkiisa. Dadka aan isticmaalin miiska iftiinka weli waxay helayaan mudnaanta koowaad.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todos deberían dibujar su retrato. Quienes aún no hayan usado la mesa de luz tienen prioridad.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Sadayana kedah ngagambar potretna dinten ayeuna. Jalma anu henteu acan nganggo méja lampu ngagaduhan prioritas anu munggaran.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mtu anapaswa kuchora picha yake leo. Watu ambao hawajatumia jedwali la mwanga bado wanapata kipaumbele cha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borde rita sitt porträtt idag. Personer som inte har använt ljusbordet ännu får första prioritet.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lahat ay gumuhit ng kanilang larawan ngayon. Ang mga taong hindi pa nakakagamit ng ilaw na mesa ay nakakakuha ng unang priyoridad.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ஒவ்வொருவரும் இன்று தங்கள் உருவப்படத்தை வரைய வேண்டும். இதுவரை லைட் டேபிளைப் பயன்படுத்தாதவர்களுக்கு முதல் முன்னுரிமை கிடைக்கும்.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วันนี้ทุกคนควรวาดรูปเหมือนของตัวเอง คนที่ยังไม่เคยใช้โต๊ะไฟมาก่อนจะมีสิทธิ์ก่อน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herkes kendi portresini çizmeli. Işık masasını henüz kullanmamış olanlar önceliklidir.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кожен має намалювати свій портрет. Люди, які ще не користувалися світловим столом, отримують перше місце.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ہر ایک کو اپنا پورٹریٹ بنانا چاہیے۔ جن لوگوں نے ابھی تک لائٹ ٹیبل کا استعمال نہیں کیا انہیں پہلی ترجیح ملتی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mọi người nên vẽ chân dung của mình. Những ai chưa sử dụng bàn đèn sẽ được ưu tiên.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5a9f55e2cd_0_6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5a9f55e2cd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your project on a regular table. Shading on a light table is terrible.  It makes your project pale, low contrast and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your project on a regular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projektin tuaj në një tryezë të rregullt. Hije në një tavolinë të lehtë është e tmerrshme.  E bën projektin tuaj të zbehtë, me kontrast të ulët dhe me vija.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በመደበኛ ጠረጴዛ ላይ ፕሮጀክትዎን ያጥሉት. በብርሃን ጠረጴዛ ላይ ጥላ ጥላ በጣም አስፈሪ ነው.  የእርስዎን ፕሮጀክት ገርጣ፣ ዝቅተኛ ንፅፅር እና ዥረት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ظلل مشروعك على طاولة عادية. التظليل على طاولة مضيئة أمرٌ سيئ، فهو يجعل مشروعك باهتًا، وتباينه منخفضًا، ومُتَخَطِّطًا.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Ստվերեք ձեր նախագիծը սովորական սեղանի վրա: Թեթև սեղանի վրա ստվերելը սարսափելի է:  Այն դարձնում է ձեր նախագիծը գունատ, ցածր հակադրություն և շերտավոր: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Ombreu el vostre projecte sobre una taula normal. L'ombra sobre una taula de llum és terrible.  Fa que el vostre projecte sigui pàl·lid, amb baix contrast i amb ratlles.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在普通桌子上遮光你的项目。在遮光桌上遮光效果很差。它会让你的项目显得苍白、对比度低，而且有条纹。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je project op een gewone tafel. Schaduw op een lichttafel is verschrikkelijk. Het maakt je project flets, contrastarm en streperig.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خود را روی یک میز معمولی سایه بزنید. سایه زدن روی میز نور وحشتناک است.  پروژه شما را کم رنگ، کنتراست کم و رگه دار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Ombrez votre projet sur une table classique. L'ombrage sur une table lumineuse est néfaste. Il rend votre projet pâle, peu contrasté et strié.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Schattieren Sie Ihr Projekt auf einem normalen Tisch. Das Schattieren auf einem Leuchttisch ist schrecklich. Es macht Ihr Projekt blass, kontrastarm und streifig.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પ્રોજેક્ટને નિયમિત ટેબલ પર શેડ કરો. પ્રકાશ ટેબલ પર શેડિંગ ભયંકર છે.  તે તમારા પ્રોજેક્ટને નિસ્તેજ, ઓછો કોન્ટ્રાસ્ટ અને સ્ટ્રેકી બનાવે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प्रोजेक्ट को एक सामान्य टेबल पर शेड करें। लाइट टेबल पर शेडिंग करना बहुत बुरा लगता है। इससे आपका प्रोजेक्ट फीका, कम कंट्रास्ट वाला और धारीदार दिखाई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 il tuo progetto su un tavolo normale. L'ombreggiatura su un tavolo luminoso è pessima. Rende il tuo progetto pallido, poco contrastato e striato.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通常のテーブルでプロジェクトに陰影をつけましょう。ライトテーブルで陰影をつけるのは最悪です。プロジェクトが青白く、コントラストが低く、縞模様になってしまいます。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일반 테이블에서 프로젝트에 음영을 입혀보세요. 밝은 테이블에서 음영을 입히는 건 정말 최악입니다. 프로젝트가 흐릿하고, 대비가 약하며, 줄무늬가 생기기 때문입니다.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Projeya xwe li ser maseyek birêkûpêk siya bikin. Siya li ser maseyek sivik tirsnak e.  Ew projeya we zer, berevajî kêm û xêz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Lorekkan projek anda di atas meja biasa. Berteduh di atas meja cahaya adalah mengerikan.  Ia menjadikan projek anda pucat, kontras rendah dan bergaris-garis.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സാധാരണ മേശയിൽ നിങ്ങളുടെ പ്രോജക്റ്റ് ഷേഡ് ചെയ്യുക. ലൈറ്റ് ടേബിളിൽ ഷേഡിംഗ് ഭയങ്കരമാണ്.  ഇത് നിങ്ങളുടെ പ്രോജക്‌റ്റിനെ വിളറിയതും കുറഞ്ഞ ദൃശ്യതീവ്രതയുള്ളതും സ്ട്രീക്കിയും ആക്കുന്നു.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परियोजनालाई नियमित तालिकामा छाया गर्नुहोस्। लाइट टेबलमा छायांकन भयानक छ।  यसले तपाईंको परियोजनालाई फिक्का, कम कन्ट्रास्ट र स्ट्रेकी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خپله پروژه په منظم میز کې سیوري کړئ. په رڼا میز کې سیوري کول خورا خطرناک دي.  دا ستاسو پروژه رنګه، ټیټ برعکس او سټریک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Sombreie seu projeto em uma mesa comum. Sombrear em uma mesa de luz é péssimo. Deixa seu projeto pálido, com pouco contraste e com listras.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ਪ੍ਰੋਜੈਕਟ ਨੂੰ ਇੱਕ ਨਿਯਮਤ ਟੇਬਲ 'ਤੇ ਸ਼ੇਡ ਕਰੋ. ਲਾਈਟ ਟੇਬਲ 'ਤੇ ਛਾਂ ਕਰਨਾ ਭਿਆਨਕ ਹੈ.  ਇਹ ਤੁਹਾਡੇ ਪ੍ਰੋਜੈਕਟ ਨੂੰ ਫਿੱਕਾ, ਘੱਟ ਕੰਟ੍ਰਾਸਟ ਅਤੇ ਸਟ੍ਰੀਕੀ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Растушуйте свой проект на обычном столе. Растушёвка на светлом столе — это ужасно. Проект получится бледным, неконтрастным и полосатым.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Засенчите свој пројекат на обичном столу. Сенчење на светлом столу је страшно.  То чини ваш пројекат бледим, ниским контрастом и пругастим.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hadh mashruucaaga miiska caadiga ah. Hooska miiska iftiinka waa wax aad u xun.  Waxay ka dhigaysaa mashruucaaga mid cirro leh, kala duwanaansho hooseeya iyo xarrago leh.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 tu proyecto en una mesa normal. Sombrear en una mesa de luz es terrible. Deja tu proyecto pálido, con poco contraste y con vetas.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Ngiuhan proyék anjeun dina méja biasa. Shading dina méja lampu dahsyat.  Éta ngajantenkeun proyék anjeun pucat, kontras rendah sareng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Weka kivuli mradi wako kwenye meza ya kawaida. Kivuli kwenye meza nyepesi ni ya kutisha.  Hufanya mradi wako usiwe na rangi, utofautishaji wa chini na wenye mfululizo.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Skugga ditt projekt på ett vanligt bord. Skuggning på ett ljusbord är hemskt.  Det gör ditt projekt blek, låg kontrast och ränder.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I-shade ang iyong proyekto sa isang regular na mesa. Ang pagtatabing sa isang ilaw na mesa ay kakila-kilabot.  Ginagawa nitong maputla ang iyong proyekto, mababa ang contrast at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வழக்கமான அட்டவணையில் உங்கள் திட்டத்தை நிழலிடுங்கள். லைட் டேபிளில் ஷேடிங் செய்வது பயங்கரமானது.  இது உங்கள் திட்டத்தை வெளிர், குறைந்த மாறுபாடு மற்றும் ஸ்ட்ரீக்கியாக மாற்றுகிறது.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ลงเงาโปรเจกต์ของคุณบนโต๊ะธรรมดา การลงเงาบนโต๊ะสีอ่อนนั้นแย่มาก ทำให้โปรเจกต์ของคุณซีดจาง คอนทราสต์ต่ำ และเป็นเส้นๆ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Projenizi normal bir masanın üzerinde gölgelendirin. Işık masasında gölgelendirmek çok kötüdür. Projenizi soluk, düşük kontrastlı ve çizgili yapar.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Заштрихуйте свій проект на звичайному столі. Затінення на світлому столі - це жахливо.  Це робить ваш проект блідим, низькоконтрастним і смугастим.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پروجیکٹ کو باقاعدہ میز پر سایہ کریں۔ روشنی کی میز پر شیڈنگ خوفناک ہے۔  یہ آپ کے پروجیکٹ کو پیلا، کم کنٹراسٹ اور اسٹریکی بنا دیتا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 bóng cho dự án của bạn trên một chiếc bàn thông thường. Tô bóng trên bàn sáng rất tệ. Nó làm cho dự án của bạn nhợt nhạt, độ tương phản thấp và loang lổ.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5a9f55e2cd_0_7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5a9f55e2cd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is no advice I can give you that can replace careful practice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Nuk ka asnjë këshillë që mund t'ju jap që mund të zëvendësojë praktikën e kujdesshme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ጥንቃቄ የተሞላበት ልምምድ ሊተካ የሚችል ምንም ምክር መስጠት አልችልም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توجد نصيحة يمكنني أن أقدمها لك يمكن أن تحل محل الممارسة الدقيقة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Չկա որևէ խորհուրդ, որը ես կարող եմ ձեզ տալ, որը կարող է փոխարինել զգույշ պրակտիկային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hi ha cap consell que et pugui donar que pugui substituir la pràctica acurada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我给你的任何建议都无法取代认真练习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is geen advies dat ik u kan geven dat zorgvuldige oefening kan vervangen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هیچ توصیه ای نمی توانم به شما بدهم که بتواند جایگزین تمرین دقیق شود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ne peux vous donner aucun conseil qui puisse remplacer une pratique minutieuse.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kann Ihnen keinen Rat geben, der sorgfältiges Üben ersetzen kann.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એવી કોઈ સલાહ નથી કે જે હું તમને આપી શકું જે સાવચેતીભર્યા પ્રેક્ટિસને બદલી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 आपको ऐसी कोई सलाह नहीं दे सकता जो सावधानीपूर्वक अभ्यास का स्थान ले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c'è consiglio che possa darti che possa sostituire una pratica attenta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慎重な練習に代わるアドバイスは私にはできません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신중한 연습을 대체할 수 있는 조언은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 şîretek ku ez bikaribim bidim we tune ku bikaribe şûna pratîka baldar bigire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Tiada nasihat yang boleh saya berikan kepada anda yang boleh menggantikan amalan berhati-hati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ശ്രദ്ധാപൂർവമായ പരിശീലനത്തിന് പകരം വയ്ക്കാൻ എനിക്ക് നിങ്ങൾക്ക് നൽകാൻ കഴിയുന്ന ഒരു ഉപദേശവുമില്ല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सावधानीपूर्वक अभ्यासलाई प्रतिस्थापन गर्न सक्ने कुनै सल्लाह म तपाईंलाई दिन सक्छु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هیڅ مشوره نشته چې زه تاسو ته درکوم چې د محتاط تمرین ځای ونیسي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há conselho que eu possa lhe dar que substitua uma prática cuidadosa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ਅਜਿਹੀ ਕੋਈ ਸਲਾਹ ਨਹੀਂ ਹੈ ਜੋ ਮੈਂ ਤੁਹਾਨੂੰ ਦੇ ਸਕਦਾ ਹਾਂ ਜੋ ਸਾਵਧਾਨ ਅਭਿਆਸ ਨੂੰ ਬਦਲ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не могу дать вам ни одного совета, который заменит тщательную практику.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Нема савета који могу да вам дам који би могао да замени пажљиво вежбање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 jirto talo aan ku siin karo oo bedeli karta ku dhaqanka taxadarka leh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hay ningún consejo que pueda darte que pueda reemplazar una práctica cuidadosa.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Henteu aya naséhat anu kuring tiasa masihan anjeun anu tiasa ngagentos prakték ati-ati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Hakuna ushauri ninaoweza kukupa ambao unaweza kuchukua nafasi ya mazoezi ya uangalifu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finns inga råd jag kan ge dig som kan ersätta noggrann övning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Walang payo na maibibigay ko sa iyo na maaaring palitan ang maingat na pagsasanay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கவனமான பயிற்சியை மாற்றக்கூடிய எந்த ஆலோசனையும் நான் உங்களுக்கு வழங்க முடியாது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ไม่มีคำแนะนำใดที่ฉันสามารถให้คุณได้ที่สามารถทดแทนการฝึกฝนอย่างระมัดระวังได้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Dikkatli bir uygulamanın yerini alabilecek hiçbir tavsiyem yok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Немає жодної поради, яка могла б замінити ретельну практику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ایسا کوئی مشورہ نہیں ہے جو میں آپ کو دے سکتا ہوں جو محتاط مشق کی جگہ لے سکے۔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có lời khuyên nào tôi có thể đưa ra cho bạn có thể thay thế việc thực hành cẩn thận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5a9f55e2cd_0_8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5a9f55e2cd_0_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Don’t let perfect be the enemy of good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lejoni që e përsosura të jetë armiku i së mirës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ፍፁም የመልካም ጠላት እንዲሆን አትፍቀድ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تدع الكمال يكون عدوًا للخير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Թույլ մի տվեք, որ կատարյալը լինի բարու թշնամին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deixeu que el perfecte sigui l'enemic del bé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不要让完美成为优秀的敌人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Laat perfectie niet de vijand van goedheid zijn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نگذارید کامل دشمن خوبی باشد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laissez pas la perfection être l’ennemi du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Lassen Sie nicht zu, dass das Perfekte der Feind des Guten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સંપૂર્ણને સારાના દુશ્મન બનવા ન 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पूर्णता को अच्छाई का दुश्मन न बनने 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lasciare che la perfezione sia nemica del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完璧さは良さの敵にならないように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완벽함이 좋은 것의 적이 되지 않도록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Nehêlin kamil bibe dijminê qenciyê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Jangan biarkan yang sempurna menjadi musuh kebaikan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പൂർണ്ണതയെ നന്മയുടെ ശത്രു ആകാൻ അനുവദിക്കരുത്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सिद्धलाई असलको शत्रु नबनाउनुहोस्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اجازه مه ورکوئ چې کامل د ښه دښمن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deixe que o perfeito seja o inimigo do bom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ਸੰਪੂਰਨ ਨੂੰ ਚੰਗੇ ਦਾ ਦੁਸ਼ਮਣ ਨਾ ਬਣਨ ਦਿਓ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позволяйте совершенству быть врагом хорошего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дозволите да савршено буде непријатељ добра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 u oggolaan in kaamilku noqdo cadowga wanaagga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dejes que lo perfecto sea enemigo de lo bueno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Ulah ngantep sampurna jadi musuh alus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Usiruhusu mkamilifu kuwa adui wa wema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Låt inte perfekt vara det godas fiende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Huwag hayaang maging kalaban ng kabutihan ang perpekto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சரியானதை நன்மைக்கு எதிரியாக விடாதீர்கள்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อย่าปล่อยให้ความสมบูรณ์แบบเป็นศัตรูของความดี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Mükemmelliğin iyiliğin düşmanı olmasına izin vermeyin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дозволяйте ідеальному бути ворогом добра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کامل کو اچھائی کا دشمن نہ بننے دیں۔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Đừng để sự hoàn hảo là kẻ thù của điều tốt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0e30563e75_0_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0e30563e7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5a9f55e2cd_0_97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in two columns,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Medieval Art: How do you honour God?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mesjetar: Si e nderoni Zotin?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የመካከለኛው ዘመን ጥበብ፡ እግዚአብሔርን እንዴት ታከብራለህ?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 في العصور الوسطى: كيف تكرم الله؟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Միջնադարյան արվեստ. Ինչպե՞ս եք պատվում Աստծուն: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medieval: com honres Déu?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中世纪艺术：你如何尊敬上帝？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Middeleeuwse kunst: hoe eer je God?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قرون وسطی: چگونه به خدا احترام می گذارید؟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médiéval : comment honorer Dieu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Mittelalterliche Kunst: Wie ehrt man Gott?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મધ્યયુગીન કલા: તમે ભગવાનને કેવી રીતે માન આપો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मध्यकालीन कला: आप ईश्वर का सम्मान कैसे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medievale: come onorare Dio?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中世美術：どのように神を敬うのか？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중세 미술: 어떻게 신을 공경할 수 있을까?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Serdema Navîn: Hûn çawa Xwedê rûmet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Abad Pertengahan: Bagaimana anda menghormati Tuhan?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മധ്യകാല കല: നിങ്ങൾ എങ്ങനെയാണ് ദൈവത്തെ ബഹുമാനിക്കുന്നത്?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मध्यकालीन कला: तपाईं भगवानलाई कसरी सम्मान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منځنیو پیړیو هنر: تاسو څنګه د خدای عزت کوئ؟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Medieval: Como você honra a Deus?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ਮੱਧਕਾਲੀ ਕਲਾ: ਤੁਸੀਂ ਰੱਬ ਦਾ ਆਦਰ ਕਿਵੇਂ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Средневековое искусство: как чтить Бога?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Средњовековна уметност: Како поштујете Бога?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Farshaxankii Dhexe: Sideed u maamuustaa Ilaah?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Medieval: ¿Cómo honrar a Dios?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Abad Pertengahan: Kumaha anjeun ngahargaan Gusti?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Zama za Kati: Unamheshimuje Mungu?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Medeltida konst: Hur hedrar du Gud?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Medieval Art: Paano mo pinararangalan ang Diyos?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இடைக்கால கலை: கடவுளை எப்படி மதிக்கிறீர்கள்?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ศิลปะยุคกลาง: คุณให้เกียรติพระเจ้าอย่างไร?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Ortaçağ Sanatı: Tanrı'yı nasıl onurlandırırsınız?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Середньовічне мистецтво: як ви шануєте Бога?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قرون وسطی کا فن: آپ خدا کی عزت کیسے کرتے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thời Trung cổ: Bạn tôn vinh Chúa như thế nào?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413" name="Google Shape;413;g25a9f55e2cd_0_9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5a9f55e2cd_0_113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Egyptian and Chinese Art: Unknown, The Death Mask of King Tutankhamen, 1320 BCE. Unknown,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Egyptian and Chinese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i lashtë Egjiptian dhe Kinez: E panjohur, Maska e vdekjes së mbretit Tutankhamen, 1320 pes. E panjohur, Ushtria Terrakote, 200-300 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የጥንቷ ግብፅ እና ቻይናዊ ጥበብ፡ ያልታወቀ፣ የንጉሥ ቱታንክሃመን የሞት ጭንብል፣ 1320 ዓክልበ. ያልታወቀ፣ The Terracotta Army፣ 200-300 ዓክልበ.</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 المصري والصيني القديم: مجهول، قناع موت الملك توت عنخ آمون، ١٣٢٠ قبل الميلاد. مجهول، جيش التيراكوتا، ٢٠٠-٣٠٠ قبل الميلاد.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 եգիպտական և չինական արվեստ. անհայտ, Թութանհամոն թագավորի մահվան դիմակը, 1320 մ.թ.ա. Անհայտ, The Terracotta Army, 200-300 մ.թ.ա.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Antic art egipci i xinès: desconegut, la màscara mortal del rei Tutankamon, 1320 aC. Desconegut, L'exèrcit de terracota,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古埃及与中国艺术：图坦卡蒙国王死亡面具（未知，公元前1320年）。兵马俑（未知，公元前200-300年）。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Oude Egyptische en Chinese kunst: Onbekend, Het dodenmasker van koning Toetanchamon, 1320 v.Chr. Onbekend, Het Terracottaleger, 200-300 v.Chr.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مصر باستان و چین: ناشناخته، نقاب مرگ پادشاه توتانخامن، 1320 ق.م. ناشناخته، ارتش سفالی، 200-300 پ.م.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égyptien et chinois antique : Inconnu, Le masque mortuaire du roi Toutankhamon, 1320 av. J.-C. Inconnu, L'armée de terre cuite, 200-300 av. J.-C.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Altägyptische und chinesische Kunst: Unbekannt, Die Totenmaske des Königs Tutanchamun, 1320 v. Chr. Unbekannt, Die Terrakotta-Armee, 200–300 v. Chr.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પ્રાચીન ઇજિપ્તીયન અને ચાઇનીઝ આર્ટ: અજ્ઞાત, રાજા તુતનખામેનનો મૃત્યુનો માસ્ક, 1320 બીસીઇ. અજ્ઞાત, ટેરાકોટા આર્મી,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मिस्र और चीनी कला: अज्ञात, राजा तूतनखामेन का मृत्यु मुखौटा, 1320 ईसा पूर्व। अज्ञात, टेराकोटा सेना, 200-300 ईसा पूर्व।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egizia e cinese antica: Sconosciuto, La maschera mortuaria del re Tutankhamon, 1320 a.C. Sconosciuto, L'esercito di terracotta,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古代エジプトと中国の美術：不明：ツタンカーメン王のデスマスク（紀元前1320年）。不明：兵馬俑（紀元前200～300年）。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고대 이집트와 중국 미술: 미상, 투탕카멘 왕의 데스 마스크, 기원전 1320년. 미상, 테라코타 군대, 기원전 200-300년.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Misrî û Çînî ya Kevin: Nenas, Maska Mirinê ya Qral Tutankhamen, 1320 BZ. Nenas, Artêşa Terracotta, 200-300 BZ.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Mesir dan Cina Purba: Tidak Diketahui, Topeng Kematian Raja Tutankhamen, 1320 BCE. Tidak diketahui,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പുരാതന ഈജിപ്ഷ്യൻ, ചൈനീസ് കല: അജ്ഞാതം, ടുട്ടൻഖാമെൻ രാജാവിൻ്റെ മരണ മാസ്ക്, 1320 ബിസിഇ. അജ്ഞാതം, ടെറാക്കോട്ട ആർമി, 200-300 ബിസിഇ.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इजिप्टियन र चिनियाँ कला: अज्ञात, राजा तुतानखामेनको मृत्युको मुखौटा, 1320 ईसा पूर्व। अज्ञात, टेराकोटा आर्मी, 200-300 BCE।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لرغونی مصری او چینایی هنر: نامعلوم، د پاچا توتان خامن د مرګ ماسک، 1320 BCE. نامعلوم، د ترراکوټا پوځ،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Egípcia e Chinesa Antiga: Desconhecido, A Máscara Mortuária do Rei Tutancâmon, 1320 a.C. Desconhecido, O Exército de Terracota,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ਪ੍ਰਾਚੀਨ ਮਿਸਰੀ ਅਤੇ ਚੀਨੀ ਕਲਾ: ਅਣਜਾਣ, ਰਾਜਾ ਤੁਤਨਖਾਮੇਨ ਦਾ ਮੌਤ ਦਾ ਮਾਸਕ, 1320 ਬੀ.ਸੀ.ਈ. ਅਗਿਆਤ, ਟੇਰਾਕੋਟਾ ਆਰਮੀ, 200-300 ਈ.ਪੂ.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Древнеегипетское и китайское искусство: Неизвестный автор, Погребальная маска фараона Тутанхамона, 1320 г. до н. э. Неизвестный автор, Терракотовая армия, 200–300 гг. до н. 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Древна египатска и кинеска уметност: непознато, Посмртна маска краља Тутанкамона, 1320. п.н.е. Непознато, Војска од теракоте, 200-300 пне.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Farshaxankii hore ee Masar iyo Shiinaha: Lama garanayo, Maaskarada Dhimashada ee King Tutankhamen, 1320 BCE. Lama garanayo, Ciidanka Terracotta,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egipcio y chino antiguos: Desconocido, La máscara mortuoria del rey Tutankamón, 1320 a. C. Desconocido, El ejército de terracota, 200-300 a. 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Mesir sareng Cina Kuna: Teu dipikanyaho, Topeng Pupusna Raja Tutankhamen, 1320 SM. Teu kanyahoan, Tentara Terracotta, 200-300 SM.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Misri ya Kale na Kichina: Haijulikani, Kinyago cha Kifo cha Mfalme Tutankhamen, 1320 KK. Haijulikani, Jeshi la Terracotta,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Forntida egyptisk och kinesisk konst: Okänd, Kung Tutankhamons dödsmask, 1320 fvt. Okänd, Terrakottaarmén, 200-300 f.Kr.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Sinaunang Egyptian at Chinese Art: Unknown, The Death Mask of King Tutankhamen, 1320 BCE. Hindi kilala,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பண்டைய எகிப்திய மற்றும் சீன கலை: தெரியவில்லை, கிங் துட்டன்காமனின் மரண முகமூடி, கிமு 1320. தெரியவில்லை, டெரகோட்டா இராணுவம்,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ศิลปะอียิปต์โบราณและจีน: ไม่ทราบแน่ชัด หน้ากากมรณะของกษัตริย์ตุตันคาเมน 1320 ปีก่อนคริสตกาล ไม่ทราบแน่ชัด กองทัพทหารดินเผา 200-300 ปีก่อนคริสตกาล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 Mısır ve Çin Sanatı: Bilinmeyen, Kral Tutankhamun'un Ölüm Maskesi, MÖ 1320. Bilinmeyen, Terracotta Ordusu, MÖ 200-300.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Мистецтво Стародавнього Єгипту та Китаю: невідомо, посмертна маска царя Тутанхамона, 1320 р. до н. Невідомо, Теракотова армія, 200-300 рр. до н.е.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قدیم مصری اور چینی آرٹ: نامعلوم، بادشاہ توتنخمین کا موت کا ماسک، 1320 قبل مسیح۔ نامعلوم، دی ٹیراکوٹا آرمی،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Ai Cập và Trung Quốc cổ đại: Không rõ, Mặt nạ tử thần của Vua Tutankhamen, năm 1320 TCN. Không rõ, Đội quân đất nung, năm 200-300 TCN.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
        <p:nvSpPr>
          <p:cNvPr id="420" name="Google Shape;420;g25a9f55e2cd_0_11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9b13481968_0_9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9b13481968_0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5a9f55e2cd_0_138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Greek and Roman Art: Myron, Discobolus, circa 450 BCE. Unknown, Head of a Roman Patrician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Greek and Roman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i lashtë grek dhe romak: Myron, Discobolus, rreth 450 pes. I panjohur, kreu i një patriciani romak (Cato Plaku), 75-50 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የጥንት ግሪክ እና ሮማውያን ጥበብ፡- ማይሮን፣ ዲስኮቦለስ፣ በ450 ዓክልበ. ያልታወቀ፣ የሮማን ፓትሪሻን መሪ (ካቶ ሽማግሌ)፣ 75-50 ዓክልበ.</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 اليوناني والروماني القديم: مايرون، ديسكوبولوس، حوالي عام 450 قبل الميلاد. غير معروف، رأس أحد الباتريكيين الرومانيين (كاتو الأكبر)، 75-50 قبل الميلاد.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 հունական և հռոմեական արվեստ. Myron, Discobolus, մոտ 450 մ.թ.ա. Անհայտ, հռոմեական պատրիկոսի գլուխ (Կատոն Ավագ), մ.թ.ա. 75-50 թթ.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antic grec i romà: Myron, Discobolus, cap al 450 aC. Desconegut, cap d'un patrici romà (Cato el Vell), 75-50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古希腊罗马艺术：米隆，《掷铁饼者》，约公元前450年。未知，罗马贵族（老加图）头像，公元前75-50年。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Oude Griekse en Romeinse kunst: Myron, Discobolus, circa 450 v.Chr. Onbekend, Hoofd van een Romeinse patriciër (Cato de Oudere), 75-50 v.Chr.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یونان و روم باستان: مایرون، دیسکوبولوس، حدوداً 450 پیش از میلاد. ناشناخته، سر یک پاتریسیون رومی (کاتو بزرگ)، 75-50 پ.م.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grec et romain antique : Myron, Discobole, vers 450 av. J.-C. Inconnu, Tête de patricien romain (Caton l'Ancien), 75-50 av. J.-C.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Antike griechische und römische Kunst: Myron, Diskobolos, ca. 450 v. Chr. Unbekannt, Kopf eines römischen Patriziers (Cato der Ältere), 75–50 v. Chr.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પ્રાચીન ગ્રીક અને રોમન કલા: માયરોન, ડિસ્કોબોલસ, લગભગ 450 બીસીઇ. અજ્ઞાત, રોમન પેટ્રિશિયનના વડા (કેટો ધ એલ્ડર), 75-50 બીસીઇ.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यूनानी और रोमन कला: मायरोन, डिस्कोबोलस, लगभग 450 ईसा पूर्व। अज्ञात, एक रोमन पैट्रिशियन (कैटो द एल्डर) का सिर, 75-50 ईसा पूर्व।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greca e romana antica: Mirone, Discobolo, circa 450 a.C. Sconosciuto, Testa di patrizio romano (Catone il Vecchio), 75-50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古代ギリシャ・ローマ美術：ミュロン作『ディスコボロス』、紀元前450年頃。不明、ローマ貴族（大カトー）の頭部、紀元前75～50年。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고대 그리스와 로마 미술: 미론, 디스코볼루스, 기원전 450년경. 작품명 미상, 로마 귀족(대 카토)의 두상, 기원전 75-50년.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Yewnanî û Romayî ya Kevin: Myron, Discobolus, dora 450 BZ. Nenas, Serê Patrîsekî Romayî (Catoyê Pîr), 75-50 BZ.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Yunani dan Rom Purba: Myron, Discobolus, sekitar 450 BCE. Tidak diketahui, Ketua Patrician Rom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പുരാതന ഗ്രീക്ക്, റോമൻ കല: മൈറോൺ, ഡിസ്കോബോളസ്, ഏകദേശം 450 ബിസിഇ. അജ്ഞാതൻ, ഒരു റോമൻ പാട്രീഷ്യൻ്റെ തലവൻ (കാറ്റോ ദി എൽഡർ), 75-50 ബിസിഇ.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ग्रीक र रोमन कला: माइरोन, डिस्कोबोलस, लगभग 450 ईसा पूर्व। अज्ञात, रोमन प्याट्रिशियनको प्रमुख (क्याटो द एल्डर), 75-50 ईसा पूर्व।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لرغونی یوناني او رومن هنر: مایرون، ډیسکوبولس، شاوخوا 450 BCE. نامعلوم، د رومن پاتریشین مشر (کیټو دی ایلډر)،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Grega e Romana Antiga: Míron, Discóbolo, circa 450 a.C. Desconhecido, Cabeça de um Patrício Romano (Catão, o Velho), 75-50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ਪ੍ਰਾਚੀਨ ਯੂਨਾਨੀ ਅਤੇ ਰੋਮਨ ਕਲਾ: ਮਾਈਰਨ, ਡਿਸਕੋਬੋਲਸ, ਲਗਭਗ 450 ਈ.ਪੂ. ਅਣਜਾਣ, ਰੋਮਨ ਪੈਟ੍ਰੀਸ਼ੀਅਨ (ਕੇਟੋ ਦਿ ਐਲਡਰ) ਦਾ ਮੁਖੀ, 75-50 ਈ.ਪੂ.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Древнегреческое и римское искусство: Мирон, Дискобол, около 450 г. до н. э. Неизвестный художник, Голова римского патриция (Катон Старший), 75–50 гг. до н. 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Античка грчка и римска уметност: Мирон, Дискобол, око 450. п.н.е. Непознато, глава римског патриција (Катон Старији), 75-50 пне.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Farshaxankii Giriiggii hore iyo Roomaanka: Myron, Discoblus, qiyaastii 450 BC. Lama yaqaan, Madaxa Patrician Roman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griego y romano antiguo: Mirón, Discóbolo, circa 450 a. C. Desconocido, Cabeza de un patricio romano (Catón el Viejo), 75-50 a. 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Yunani jeung Romawi Kuna: Myron, Discobolus, circa 450 SM. Teu dipikanyaho, Kapala Patrician Romawi (Cato the Elder), 75-50 SM.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Kale ya Kigiriki na Kirumi: Myron, Discobolus, karibu 450 BCE. Haijulikani, Mkuu wa Patrician wa Kirumi (Cato Mzee),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Forntida grekisk och romersk konst: Myron, Discobolus, cirka 450 f.Kr. Okänd, chef för en romersk patricier (Cato den äldre), 75-50 fvt.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Sinaunang Griyego at Romanong Sining: Myron, Discobolus, circa 450 BCE. Hindi Kilala, Pinuno ng isang Romanong Patrician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பண்டைய கிரேக்க மற்றும் ரோமானிய கலை: மைரான், டிஸ்கோபோலஸ், சுமார் 450 கி.மு. தெரியவில்லை, ரோமானிய பாட்ரிசியனின் தலைவர் (கேட்டோ தி எல்டர்), கிமு 75-50.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ศิลปะกรีกและโรมันโบราณ: ไมรอน ดิสโคโบลัส ประมาณ 450 ปีก่อนคริสตกาล ไม่ทราบชื่อ ศีรษะของขุนนางโรมัน (คาโตผู้อาวุโส) 75-50 ปีก่อนคริสตกาล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 Yunan ve Roma Sanatı: Myron, Diskobolus, yaklaşık MÖ 450. Bilinmiyor, Romalı bir Patrisyenin (Yaşlı Cato) Başı, MÖ 75-50.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Давньогрецьке та римське мистецтво: Мирон, Дискобол, близько 450 р. до н. Невідомо, голова римського патриціату (Катона Старшого), 75-50 рр. до 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قدیم یونانی اور رومن آرٹ: Myron، Discobolus، circa 450 BCE۔ نامعلوم، رومن پیٹریشین کا سربراہ (کیٹو دی ایلڈر)،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Hy Lạp và La Mã cổ đại: Myron, Discobolus, khoảng năm 450 TCN. Không rõ, Tượng đầu người của một quý tộc La Mã (Cato the Elder), 75-50 TCN.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
        <p:nvSpPr>
          <p:cNvPr id="431" name="Google Shape;431;g25a9f55e2cd_0_13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5a9f55e2cd_0_163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Head of Constantine, circa 315. White marble, brick, wood, and gilded bronze,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Head of Constantine, circa 315</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panjohur, Kreu i Kostandinit, rreth 315. Mermer i bardhë, tulla, dru dhe bronz i praruar, Musei Capitolini, Romë.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የቆስጠንጢኖስ ኃላፊ፣ በግምት 315. ነጭ እብነ በረድ፣ ጡብ፣ እንጨት እና ባለጌድ ነሐስ፣ ሙሴ ካፒቶሊኒ፣ ሮም።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رأس قسطنطين غير معروف، حوالي عام 315. رخام أبيض، طوب، خشب، وبرونز مطلي بالذهب، متاحف الكابيتوليني، روما.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Կոնստանտինի գլուխ, մոտ 315. Սպիտակ մարմար, աղյուս, փայտ և ոսկեզօծ բրոնզ, Կապիտոլինի թանգարան, Հռոմ: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Desconegut, cap de Constantí, cap al 315. Marbre blanc, maó, fusta i bronze daurat,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未知，君士坦丁的头像，约 315 年。白色大理石、砖块、木材和镀金青铜，罗马卡比托利欧博物馆。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 Hoofd van Constantijn, circa 315. Wit marmer, baksteen, hout en verguld brons, Musei Capitolini, Rome.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ناشناس، سر کنستانتین، حدود 315. مرمر سفید، آجر، چوب، و برنز طلاکاری شده، موزه کاپیتولینی، 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Inconnu, Tête de Constantin, vers 315. Marbre blanc, brique, bois et bronze doré,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 Kopf von Konstantin, ca. 315. Weißer Marmor, Ziegel, Holz und vergoldete Bronze,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અજ્ઞાત, કોન્સ્ટેન્ટાઇનના વડા, લગભગ 315. સફેદ આરસ, ઈંટ, લાકડું અને સોનેરી કાંસ્ય, મ્યુસી કેપિટોલિની, રોમ.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कॉन्स्टेंटाइन का सिर, लगभग 315. सफेद संगमरमर, ईंट, लकड़ी और सोने का पानी चढ़ा हुआ कांस्य, म्यूसी कैपिटोलिनी, रोम।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Sconosciuto, Testa di Costantino, circa 315. Marmo bianco, mattoni, legno e bronzo dorato,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不明、コンスタンティヌス帝の頭部、315年頃。白大理石、レンガ、木材、金メッキブロンズ製。ローマ、カピトリーノ美術館。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알 수 없음, 콘스탄티누스의 머리, 315년경. 흰색 대리석, 벽돌, 나무, 금박 청동, 카피톨리니 박물관, 로마.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Nenas, Serê Konstantîn, dora 315. Mermerê spî, kerpîç, dar û tûncê zerkirî,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diketahui, Ketua Constantine, sekitar 315. Marmar putih, bata, kayu, dan gangsa berlapis emas,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അജ്ഞാതൻ, കോൺസ്റ്റൻ്റൈൻ്റെ തലവൻ, ഏകദേശം 315. വൈറ്റ് മാർബിൾ, ഇഷ്ടിക, മരം, ഗിൽഡഡ് വെങ്കലം, മ്യൂസി കാപ്പിറ്റോലിനി, 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कन्स्टेन्टाइनको प्रमुख, लगभग 315। सेतो संगमरमर, ईंट, काठ, र सुनको कांस्य, Musei Capitolini, रोम।</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د قسطنطین مشر، شاوخوا 315. سپین مرمر، خښته، لرګي، او د سرو زرو برونزو، میوزی کیپیتولیني، روم.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Desconhecido, Cabeça de Constantino, circa 315. Mármore branco, tijolo, madeira e bronze dourado,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ਅਗਿਆਤ, ਕਾਂਸਟੈਂਟਾਈਨ ਦਾ ਮੁਖੀ, ਲਗਭਗ 315. ਚਿੱਟਾ ਸੰਗਮਰਮਰ, ਇੱਟ, ਲੱਕੜ, ਅਤੇ ਸੁਨਹਿਰੀ ਕਾਂਸੀ, ਮੂਸੇਈ ਕੈਪੀਟੋਲਿਨੀ, ਰੋਮ।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Неизвестный, Голова Константина, около 315 г. Белый мрамор, кирпич, дерево и позолоченная бронза, Капитолийские музеи,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Непознато, Константинова глава, око 315. Бели мермер, цигла, дрво и позлаћена бронза, Мусеи Цапитолини,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Lama yaqaan, Madaxa Constantine, qiyaastii 315. Marble cad, leben, alwaax, iyo naxaas dhalaalaysan,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Desconocido, Cabeza de Constantino, circa 315. Mármol blanco, ladrillo, madera y bronce dorado, Museos Capitolinos,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Kanyahoan, Kapala Constantine, circa 315. marmer bodas, bata, kai, jeung parunggu gilded,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Haijulikani, Mkuu wa Constantine, circa 315. Marumaru nyeupe, matofali, mbao, na shaba iliyopambwa,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Konstantins huvud, cirka 315. Vit marmor, tegel, trä och förgylld brons,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kilala, Pinuno ng Constantine, circa 315. Puting marmol, ladrilyo, kahoy, at ginintuan na tanso,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தெரியவில்லை, கான்ஸ்டன்டைன் தலைவர், சுமார் 315. வெள்ளை பளிங்கு, செங்கல், மரம் மற்றும் கில்டட் வெண்கலம், மியூசி கேபிடோலினி, 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ไม่ทราบชื่อ หัวหน้าคอนสแตนติน ประมาณปี 315 หินอ่อนสีขาว อิฐ ไม้ และทองสัมฤทธิ์ปิดทอง พิพิธภัณฑ์คาปิโตลินี กรุงโรม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Bilinmeyen, Konstantin Başı, yaklaşık 315. Beyaz mermer, tuğla, ahşap ve yaldızlı bronz,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Невідомо, голова Костянтина, близько 315 р. Білий мармур, цегла, дерево та позолочена бронза, Капітолійські музеї, Рим.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ہیڈ آف قسطنطنیہ، سرکا 315۔ سفید سنگ مرمر، اینٹ، لکڑی، اور سنہری کانسی، میوزی کیپٹولینی، روم۔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rõ, Đầu của Constantine, khoảng năm 315. Đá cẩm thạch trắng, gạch, gỗ và đồng mạ vàng, Bảo tàng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443" name="Google Shape;443;g25a9f55e2cd_0_16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5a9f55e2cd_0_163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Head of Constantine, circa 315. White marble, brick, wood, and gilded bronze,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Head of Constantine, circa 315</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panjohur, Kreu i Kostandinit, rreth 315. Mermer i bardhë, tulla, dru dhe bronz i praruar, Musei Capitolini, Romë.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የቆስጠንጢኖስ ኃላፊ፣ በግምት 315. ነጭ እብነ በረድ፣ ጡብ፣ እንጨት እና ባለጌድ ነሐስ፣ ሙሴ ካፒቶሊኒ፣ ሮም።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رأس قسطنطين غير معروف، حوالي عام 315. رخام أبيض، طوب، خشب، وبرونز مطلي بالذهب، متاحف الكابيتوليني، روما.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Կոնստանտինի գլուխ, մոտ 315. Սպիտակ մարմար, աղյուս, փայտ և ոսկեզօծ բրոնզ, Կապիտոլինի թանգարան, Հռոմ: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Desconegut, cap de Constantí, cap al 315. Marbre blanc, maó, fusta i bronze daurat,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未知，君士坦丁的头像，约 315 年。白色大理石、砖块、木材和镀金青铜，罗马卡比托利欧博物馆。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 Hoofd van Constantijn, circa 315. Wit marmer, baksteen, hout en verguld brons, Musei Capitolini, Rome.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ناشناس، سر کنستانتین، حدود 315. مرمر سفید، آجر، چوب، و برنز طلاکاری شده، موزه کاپیتولینی، 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Inconnu, Tête de Constantin, vers 315. Marbre blanc, brique, bois et bronze doré,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 Kopf von Konstantin, ca. 315. Weißer Marmor, Ziegel, Holz und vergoldete Bronze,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અજ્ઞાત, કોન્સ્ટેન્ટાઇનના વડા, લગભગ 315. સફેદ આરસ, ઈંટ, લાકડું અને સોનેરી કાંસ્ય, મ્યુસી કેપિટોલિની, રોમ.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कॉन्स्टेंटाइन का सिर, लगभग 315. सफेद संगमरमर, ईंट, लकड़ी और सोने का पानी चढ़ा हुआ कांस्य, म्यूसी कैपिटोलिनी, रोम।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Sconosciuto, Testa di Costantino, circa 315. Marmo bianco, mattoni, legno e bronzo dorato,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不明、コンスタンティヌス帝の頭部、315年頃。白大理石、レンガ、木材、金メッキブロンズ製。ローマ、カピトリーノ美術館。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알 수 없음, 콘스탄티누스의 머리, 315년경. 흰색 대리석, 벽돌, 나무, 금박 청동, 카피톨리니 박물관, 로마.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Nenas, Serê Konstantîn, dora 315. Mermerê spî, kerpîç, dar û tûncê zerkirî,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diketahui, Ketua Constantine, sekitar 315. Marmar putih, bata, kayu, dan gangsa berlapis emas,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അജ്ഞാതൻ, കോൺസ്റ്റൻ്റൈൻ്റെ തലവൻ, ഏകദേശം 315. വൈറ്റ് മാർബിൾ, ഇഷ്ടിക, മരം, ഗിൽഡഡ് വെങ്കലം, മ്യൂസി കാപ്പിറ്റോലിനി, 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कन्स्टेन्टाइनको प्रमुख, लगभग 315। सेतो संगमरमर, ईंट, काठ, र सुनको कांस्य, Musei Capitolini, रोम।</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د قسطنطین مشر، شاوخوا 315. سپین مرمر، خښته، لرګي، او د سرو زرو برونزو، میوزی کیپیتولیني، روم.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Desconhecido, Cabeça de Constantino, circa 315. Mármore branco, tijolo, madeira e bronze dourado,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ਅਗਿਆਤ, ਕਾਂਸਟੈਂਟਾਈਨ ਦਾ ਮੁਖੀ, ਲਗਭਗ 315. ਚਿੱਟਾ ਸੰਗਮਰਮਰ, ਇੱਟ, ਲੱਕੜ, ਅਤੇ ਸੁਨਹਿਰੀ ਕਾਂਸੀ, ਮੂਸੇਈ ਕੈਪੀਟੋਲਿਨੀ, ਰੋਮ।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Неизвестный, Голова Константина, около 315 г. Белый мрамор, кирпич, дерево и позолоченная бронза, Капитолийские музеи,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Непознато, Константинова глава, око 315. Бели мермер, цигла, дрво и позлаћена бронза, Мусеи Цапитолини,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Lama yaqaan, Madaxa Constantine, qiyaastii 315. Marble cad, leben, alwaax, iyo naxaas dhalaalaysan,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Desconocido, Cabeza de Constantino, circa 315. Mármol blanco, ladrillo, madera y bronce dorado, Museos Capitolinos,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Kanyahoan, Kapala Constantine, circa 315. marmer bodas, bata, kai, jeung parunggu gilded,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Haijulikani, Mkuu wa Constantine, circa 315. Marumaru nyeupe, matofali, mbao, na shaba iliyopambwa,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Konstantins huvud, cirka 315. Vit marmor, tegel, trä och förgylld brons,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kilala, Pinuno ng Constantine, circa 315. Puting marmol, ladrilyo, kahoy, at ginintuan na tanso,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தெரியவில்லை, கான்ஸ்டன்டைன் தலைவர், சுமார் 315. வெள்ளை பளிங்கு, செங்கல், மரம் மற்றும் கில்டட் வெண்கலம், மியூசி கேபிடோலினி, 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ไม่ทราบชื่อ หัวหน้าคอนสแตนติน ประมาณปี 315 หินอ่อนสีขาว อิฐ ไม้ และทองสัมฤทธิ์ปิดทอง พิพิธภัณฑ์คาปิโตลินี กรุงโรม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Bilinmeyen, Konstantin Başı, yaklaşık 315. Beyaz mermer, tuğla, ahşap ve yaldızlı bronz,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Невідомо, голова Костянтина, близько 315 р. Білий мармур, цегла, дерево та позолочена бронза, Капітолійські музеї, Рим.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ہیڈ آف قسطنطنیہ، سرکا 315۔ سفید سنگ مرمر، اینٹ، لکڑی، اور سنہری کانسی، میوزی کیپٹولینی، روم۔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rõ, Đầu của Constantine, khoảng năm 315. Đá cẩm thạch trắng, gạch, gỗ và đồng mạ vàng, Bảo tàng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450" name="Google Shape;450;g25a9f55e2cd_0_16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b632e6c44f_0_43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The Course of Empire, Destruction, 1836. The Metropolitan Museum of Art,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The Course of Empire, Destruction, 1836. Muzeu Metropolitan i Artit, Nju Jork.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ቶማስ ኮል, የግዛት ኮርስ, ውድመት, 1836. የሜትሮፖሊታን የሥነ ጥበብ ሙዚየም, ኒው ዮርክ.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توماس كول، مسار الإمبراطورية، الدمار، 1836. متحف متروبوليتان للفنون، نيويورك.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The Course of Empire, Destruction, 1836. The Metropolitan Art Museum, Նյու Յորք: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The Course of Empire, Destruction, 1836. El Metropolitan Museum of Art, Nova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托马斯·科尔，《帝国的历程，毁灭》，1836 年。纽约大都会艺术博物馆。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De loop van het rijk, vernietiging, 1836. The Metropolitan Museum of Art, New York.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توماس کول، مسیر امپراتوری، تخریب، 1836. موزه متروپولیتن هنر، نیویورک.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Le Cours de l'Empire, Destruction, 1836. Le Metropolitan Museum of Art,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Der Lauf des Imperiums, Zerstörung, 1836. The Metropolitan Museum of Art,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થોમસ કોલ, ધ કોર્સ ઓફ એમ્પાયર, ડિસ્ટ્રક્શન, 1836. ધ મેટ્રોપોલિટન મ્યુઝિયમ ઓફ આર્ટ, ન્યૂ યોર્ક.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थॉमस कोल, द कोर्स ऑफ एम्पायर, डिस्ट्रक्शन, 1836. मेट्रोपॉलिटन म्यूजियम ऑफ आर्ट, न्यूयॉर्क।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Il corso dell'impero, distruzione, 1836. Metropolitan Museum of Art,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トーマス・コール『帝国の進路、破壊』1836年。ニューヨーク、メトロポリタン美術館。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토마스 콜, 제국의 행로, 파괴, 1836. 뉴욕 메트로폴리탄 미술관.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The Course of Empire, Destruction, 1836. Muzexaneya Metropolitan ya Hunerê,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The Course of Empire, Destruction, 1836. Muzium Seni Metropolitan,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തോമസ് കോൾ, ദി കോഴ്സ് ഓഫ് എംപയർ, ഡിസ്ട്രക്ഷൻ, 1836. ദി മെട്രോപൊളിറ്റൻ മ്യൂസിയം ഓഫ് ആർട്ട്, ന്യൂയോർക്ക്.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थोमस कोल, द कोर्स अफ एम्पायर, डिस्ट्रक्शन, 1836। द मेट्रोपोलिटन म्युजियम अफ आर्ट, न्यूयोर्क।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توماس کول، د امپراتورۍ کورس، ویجاړ، 1836. د هنر میټروپولیټان میوزیم، نیویارک.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The Course of Empire, Destruction, 1836. Metropolitan Museum of Art, Nova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ਥਾਮਸ ਕੋਲ, ਸਾਮਰਾਜ ਦਾ ਕੋਰਸ, ਵਿਨਾਸ਼, 1836. ਮੈਟਰੋਪੋਲੀਟਨ ਮਿਊਜ਼ੀਅਮ ਆਫ਼ ਆਰਟ, ਨਿਊਯਾਰਕ।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Томас Коул, «Курс империи. Разрушение», 1836. Метрополитен-музей, Нью-Йорк.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Тхомас Цоле, Тхе Цоурсе оф Емпире, Деструцтион, 1836. Метрополитан Мусеум оф Арт, Нев Иорк.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Koorsada Boqortooyada, Burburinta, 1836. Matxafka Metropolitan Museum of Art,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El curso del imperio, Destrucción, 1836. Museo Metropolitano de Arte, Nueva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Kursus Kakaisaran, karuksakan, 1836. The Metropolitan Museum of Art, York énggal.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Kozi ya Dola, Uharibifu, 1836. Makumbusho ya Metropolitan ya Sanaa,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The Course of Empire, Destruction, 1836. Metropolitan Museum of Art,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The Course of Empire, Destruction, 1836. The Metropolitan Museum of Art,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தாமஸ் கோல், தி கோர்ஸ் ஆஃப் எம்பயர், டிஸ்ட்ரக்ஷன், 1836. தி மெட்ரோபாலிட்டன் மியூசியம் ஆஃப் ஆர்ட், நியூயார்க்.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โทมัส โคล, The Course of Empire, Destruction, 1836 พิพิธภัณฑ์ศิลปะเมโทรโพลิทัน นิวยอร์ก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İmparatorluğun Seyri, Yıkım, 1836. Metropolitan Sanat Müzesi,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Томас Коул, Курс імперії, Руйнування, 1836. Метрополітен-музей, Нью-Йорк.</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تھامس کول، سلطنت کا کورس، تباہی، 1836۔ میٹروپولیٹن میوزیم آف آرٹ، نیویارک۔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Thomas Cole, The Course of Empire, Destruction, 1836. Bảo tàng Nghệ thuật Metropolitan, New York.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457" name="Google Shape;457;g1b632e6c44f_0_4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b632e6c44f_0_43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Cathedral of Monreale, Sicily, Italy.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Katedralja e Monreale, Siçili, Itali.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የሞንሪያል ካቴድራል ፣ ሲሲሊ ፣ ጣሊያን።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كاتدرائية مونريال، صقلية، إيطاليا.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Մոնրեալե տաճար, Սիցիլիա, Իտալիա: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Catedral de Monreale, Sicília, Itàlia.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意大利西西里岛蒙雷阿莱大教堂。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Kathedraal van Monreale, Sicilië, Italië.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کلیسای جامع Monreale، سیسیل، ایتالیا.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Cathédrale de Monreale, Sicile, Italie.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Kathedrale von Monreale, Sizilien, Italien.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મોનરીલેનું કેથેડ્રલ, સિસિલી, ઇટાલી.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मोनरेले कैथेड्रल, सिसिली, इटली।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Cattedrale di Monreale, Sicilia,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イタリア、シチリア島のモンレアーレ大聖堂。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이탈리아 시칠리아 몬레알레 대성당.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Katedrala Monreale, Sîcîlya, Îtalya.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Katedral Monreale, Sicily, Itali.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കത്തീഡ്രൽ ഓഫ് മോൺറിയേൽ, സിസിലി, ഇറ്റലി.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Monreale, Sicily, इटाली को कैथेड्रल।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مونریال کلیسا، سیسلي، ایټالیا.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Catedral de Monreale, Sicília, Itália.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ਮੋਨਰੇਲ, ਸਿਸਲੀ, ਇਟਲੀ ਦਾ ਗਿਰਜਾਘਰ।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Собор Монреале, Сицилия, Италия.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Катедрала у Монреалу, Сицилија, Италија.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Cathedral ee Monreal, Sicily, Italy.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Catedral de Monreale, Sicilia,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Katedral Monreale, Sisilia,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Kanisa kuu la Monreale, Sicily,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Katedralen i Monreale, Sicilien, Italien.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Katedral ng Monreale, Sicily, Italy.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மொன்ரியால் கதீட்ரல், சிசிலி, இத்தாலி.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มหาวิหารมอนเรอาเล ซิซิลี อิตาลี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Monreale Katedrali, Sicilya, İtalya.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Собор Монреаль, Сицилія, Італія.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مونریال کا کیتھیڈرل، سسلی، اٹلی۔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Nhà thờ chính tòa Monreale, Sicily, 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463" name="Google Shape;463;g1b632e6c44f_0_4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5a9f55e2cd_0_197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Christ Pantocrator, c. 1180-1194. Mosaic, cathedral of Monreale, Sicily, Italy.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Christ Pantocrator, c. 1180-1194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panjohur, Krishti Pantokrator, shek. 1180-1194. Mozaik, katedralja e Monreale, Siçili, Itali.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ክርስቶስ ፓንቶክራቶር፣ ሐ. 1180-1194. ሞዛይክ፣ የሞንሪያል ካቴድራል፣ ሲሲሊ፣ ጣሊያን።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مجهول، المسيح بانتوكراتور، حوالي ١١٨٠-١١٩٤. فسيفساء، كاتدرائية مونريال، صقلية، إيطاليا.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Քրիստոս Պանտոկրատոր, ք. 1180-1194 թթ. Մոզաիկա, Մոնրեալե տաճար, Սիցիլիա, Իտալիա։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Desconegut, Crist Pantocràtor, c. 1180-1194. Mosaic, catedral de Monreale, Sicília, Itàlia.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未知，基督全能者，约1180-1194年。意大利西西里岛蒙雷阿莱大教堂马赛克。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 Christus Pantocrator, ca. 1180-1194. Mozaïek, kathedraal van Monreale, Sicilië, Italië.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ناشناس، مسیح پانتوکراتور، ج. 1180-1194. موزاییک، کلیسای جامع Monreale، سیسیل، ایتالیا.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Inconnu, Christ Pantocrator, vers 1180-1194. Mosaïque, cathédrale de Monreale, Sicile, Italie.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 Christus Pantokrator, ca. 1180–1194. Mosaik, Kathedrale von Monreale, Sizilien, Italien.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અજ્ઞાત, ક્રિસ્ટ પેન્ટોક્રેટર, સી. 1180-1194. મોઝેઇક, મોનરીલેનું કેથેડ્રલ, સિસિલી, ઇટાલી.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क्राइस्ट पैंटोक्रेटर, लगभग 1180-1194. मोज़ेक, मोनरेले का गिरजाघर, सिसिली, इटली।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Sconosciuto, Cristo Pantocratore, c. 1180-1194. Mosaico, Duomo di Monreale, Sicilia,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不明、全能のキリスト、1180年頃-1194年。イタリア、シチリア島、モンレアーレ大聖堂のモザイク。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미상, 만능 그리스도, 1180년경-1194년경. 모자이크, 이탈리아 시칠리아 몬레알레 대성당.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Nenas, Mesîh Pantokrator, c. 1180-1194. Mozaîk, Katedrala Monreale, Sîcîlya, Îtalya.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diketahui, Christ Pantocrator, c. 1180-1194. Mozek, katedral Monreale, Sicily, Itali.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അജ്ഞാതൻ, ക്രൈസ്റ്റ് പാൻ്റോക്രാറ്റർ, സി. 1180-1194. മൊസൈക്, മോൺറിയേൽ കത്തീഡ്രൽ, സിസിലി, ഇറ്റലി.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क्राइस्ट प्यान्टोक्रेटर, सी। ११८०-११९४। मोजाइक, मोनरेलको कैथेड्रल, सिसिली, इटाली।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کریسټ پینټوکراټر، ج. 1180-1194. موزیک، د مونریال کلیسا، سیسلي، ایټالیا.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Desconhecido, Cristo Pantocrator, c. 1180-1194. Mosaico, catedral de Monreale, Sicília, Itália.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ਅਣਜਾਣ, ਮਸੀਹ ਪੈਂਟੋਕ੍ਰੇਟਰ, ਸੀ. 1180-1194. ਮੋਜ਼ੇਕ, ਮੋਨਰੇਲ ਦਾ ਗਿਰਜਾਘਰ, ਸਿਸਲੀ, ਇਟਲੀ।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Неизвестный, Христос Вседержитель, около 1180–1194 гг. Мозаика собора Монреале, Сицилия, Италия.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Непознато, Христос Пантократор, в. 1180-1194. Мозаик, катедрала у Монреалу, Сицилија, Италија.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Lama garanayo, Christ Pantocrator, c. 1180-1194. Mosaic, cathedral ee Monreal, Sicily, Italy.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Desconocido, Cristo Pantocrátor, c. 1180-1194. Mosaico, catedral de Monreale, Sicilia,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Teu kanyahoan, Kristus Pantocrator, c. 1180-1194. Mosaic, katedral Monreale, Sisilia,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Haijulikani, Christ Pantocrator, c. 1180-1194. Musa, kanisa kuu la Monreale, Sicily,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Christ Pantocrator, ca. 1180-1194. Mosaik, katedralen i Monreale, Sicilien, Italien.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Christ Pantocrator, c. 1180-1194. Mosaic, katedral ng Monreale, Sicily, Italy.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தெரியவில்லை, கிறிஸ்ட் பான்டோக்ரேட்டர், சி. 1180-1194. மொசைக், மொன்ரியால் கதீட்ரல், சிசிலி, இத்தாலி.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ไม่ทราบชื่อ พระคริสต์แพนโตเครเตอร์ ราว ค.ศ. 1180-1194 ภาพโมเสก มหาวิหารมอนเรอาเล ซิซิลี อิตาลี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Bilinmiyor, Pantokrator İsa, yaklaşık 1180-1194. Mozaik, Monreale Katedrali, Sicilya, İtalya.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Невідомо, Христос Пантократор, бл. 1180-1194. Мозаїка, собор Монреале, Сицилія, Італія.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کرائسٹ پینٹوکریٹر، سی۔ 1180-1194۔ موزیک، مونریال کا کیتھیڈرل، سسلی، اٹلی۔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rõ, Chúa Kitô Pantocrator, khoảng năm 1180-1194. Tranh khảm, nhà thờ chính tòa Monreale, Sicily, 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469" name="Google Shape;469;g25a9f55e2cd_0_19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0405605319_1_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normal for people to make religious leaders look like them. Japan.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Është normale që njerëzit t'i bëjnë udhëheqësit fetarë të duken si ata. Japonia.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የሃይማኖት መሪዎችን እንዲመስሉ ማድረግ የተለመደ ነገር ነው። ጃፓን።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الطبيعي أن يجعل الناس القادة الدينيين يشبهونهم. اليابان.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Նորմալ է, երբ մարդիկ կրոնական առաջնորդներին իրենց նմանեցնում են։ Ճապոնիա.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És normal que la gent faci semblar als líders religiosos. Japó.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人们把宗教领袖看作自己，这很正常。日本。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normaal dat mensen religieuze leiders op hen laten lijken. Japan.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طبیعی است که مردم رهبران مذهبی را شبیه خود کنند. ژاپن.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est normal que les gens fassent ressembler les chefs religieux à eux. Japon.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ist normal, dass Menschen religiöse Führer so aussehen lassen, wie sie sind. Japan.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માટે ધાર્મિક નેતાઓને તેમના જેવો દેખાવ કરવો તે સામાન્ય છે. જાપાન.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के लिए धार्मिक नेताओं को अपने जैसा बनाना सामान्य बात है। जापान।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 normale che le persone assomiglino ai leader religiosi. Giappone.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人々が宗教指導者を自分たちに似せるのは普通のことだ。日本。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사람들이 종교 지도자를 자신과 비슷하게 만드는 것은 흔한 일입니다. 일본.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Normal e ku mirov rêberên olî mîna wan bikin. Japonya.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Biasalah orang nak buat ketua agama macam mereka. Jepun.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ആളുകൾ മതനേതാക്കളെ തങ്ങളെപ്പോലെയാക്കുന്നത് സാധാരണമാണ്. ജപ്പാൻ.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मानिसहरूले धार्मिक नेताहरूलाई आफूजस्तै बनाउनु सामान्य कुरा हो। जापान।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 خلکو لپاره عادي خبره ده چې مذهبي مشران د دوی په څیر ښکاري. جاپان.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 normal que as pessoas façam os líderes religiosos se parecerem com elas. Japão.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ਵੱਲੋਂ ਧਾਰਮਿਕ ਆਗੂਆਂ ਨੂੰ ਆਪਣੇ ਵਰਗਾ ਬਣਾਉਣਾ ਸੁਭਾਵਿਕ ਹੈ। ਜਪਾਨ।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людей нормально делать религиозных лидеров похожими на себя. Япония.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Нормално је да људи праве верске вође да личе на њих. Јапан.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wax iska caadi ah in dadku ay culimada ka dhigaan iyaga oo kale. Japan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normal que la gente haga que los líderes religiosos se parezcan a ellos. Japón.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Biasana jalma-jalma ngajantenkeun para pamimpin agama siga aranjeunna. Jepang.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 kawaida kwa watu kuwafanya viongozi wa dini wafanane nao. Japani.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är normalt att människor får religiösa ledare att se ut som dem. Japan.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Normal para sa mga tao na gawing kamukha nila ang mga lider ng relihiyon. Japan.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மதத் தலைவர்களை அவர்களைப் போல் பார்ப்பது சகஜம். ஜப்பான்.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เป็นเรื่องปกติที่ผู้คนจะทำให้ผู้นำศาสนาดูเหมือนพวกเขา ญี่ปุ่น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İnsanların din adamlarını kendilerine benzetmesi normaldir. Japonya.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Це нормально для людей, щоб релігійні лідери виглядали як вони. Японія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لوگوں کے لیے مذہبی رہنماؤں کو ان جیسا بنانا معمول کی بات ہے۔ جاپان۔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Việc mọi người bắt chước các nhà lãnh đạo tôn giáo là điều bình thường. Nhật Bản.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476" name="Google Shape;476;g30405605319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f0dc44e3cd_0_44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Mary and Child. Mosaic, cathedral of Monreale, Sicily Italy.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Mary and Child.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panjohura, Maria dhe Fëmijë. Mozaik, katedralja e Monreale, Siçili Itali.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ማርያም እና ልጅ. ሞዛይክ፣ የሞንሪያል ካቴድራል፣ ሲሲሊ ጣሊያን።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مجهول، مريم والطفل. فسيفساء، كاتدرائية مونريال، صقلية، إيطاليا.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Մերի և Երեխան. Մոզաիկա, Մոնրեալե տաճար, Սիցիլիա, Իտալիա։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Desconegut, Maria i el nen. Mosaic, catedral de Monreale, Sicília, Itàlia.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未知，《圣母玛利亚与圣子》。马赛克，意大利西西里岛蒙雷阿莱大教堂。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 Maria met Kind. Mozaïek, kathedraal van Monreale, Sicilië, Italië.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ناشناس، مریم و کودک. موزاییک، کلیسای جامع Monreale، سیسیل ایتالیا.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Inconnu, Marie et l'Enfant. Mosaïque, cathédrale de Monreale, Sicile, Italie.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 Maria mit Kind. Mosaik, Kathedrale von Monreale, Sizilien, Italien.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અજ્ઞાત, મેરી અને બાળક. મોઝેઇક, મોનરીલેનું કેથેડ્રલ, સિસિલી ઇટાલી.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मैरी और बच्चा। मोज़ेक, मोनरेले का गिरजाघर, सिसिली, इटली।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Sconosciuto, Maria col Bambino. Mosaico, Duomo di Monreale, Sicilia,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不明「聖母マリアと幼子」。モザイク、イタリア、シチリア島、モンレアーレ大聖堂。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미상, 마리아와 아기 예수. 모자이크, 이탈리아 시칠리아 몬레알레 대성당.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Nenas, Meryem û Zarok. Mozaîk, Katedrala Monreale, Sîcîlya Îtalya.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diketahui, Mary dan Anak. Mozek, katedral Monreale, Sicily Itali.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അജ്ഞാതൻ, മേരിയും കുട്ടിയും. മൊസൈക്, സിസിലി ഇറ്റലിയിലെ മോൺറിയേൽ കത്തീഡ്രൽ.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मेरी र बच्चा। मोजाइक, मोनरेलको कैथेड्रल, सिसिली इटाली।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مریم او ماشوم. موزیک، د مونریال کلیسا، سیسلي ایټالیا.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Desconhecido, Maria e o Menino. Mosaico, catedral de Monreale, Sicília, Itália.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ਅਣਜਾਣ, ਮੈਰੀ ਅਤੇ ਬੱਚਾ। ਮੋਜ਼ੇਕ, ਮੋਨਰੇਲ ਦਾ ਗਿਰਜਾਘਰ, ਸਿਸਲੀ ਇਟਲੀ।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Неизвестная «Мария с младенцем». Мозаика собора Монреале, Сицилия, Италия.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Непознато, Марија и дете. Мозаик, катедрала у Монреалу, Сицилија, Италија.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Lama garanayo, Maryan iyo Ilmo. Mosaic, cathedral ee Monreal, Sicily Italy.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Desconocido, María y el Niño. Mosaico, catedral de Monreale, Sicilia,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Teu kanyahoan, Mary jeung Child. Mosaic, katedral Monreale, Sisilia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Haijulikani, Mariamu na Mtoto. Musa, kanisa kuu la Monreale, Sicily Italia.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Mary och barn. Mosaik, katedralen i Monreale, Sicilien, Italien.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Maria at Bata. Mosaic, katedral ng Monreale, Sicily Italy.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தெரியவில்லை, மேரி மற்றும் குழந்தை. மொசைக், மொன்ரியால் கதீட்ரல், சிசிலி இத்தாலி.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ไม่ทราบชื่อ แมรี่และพระกุมาร โมเสก มหาวิหารมอนเรอาเล ซิซิลี อิตาลี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Bilinmeyen, Meryem ve Çocuk. Mozaik, Monreale Katedrali, Sicilya İtalya.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Невідомо, Марія з немовлям. Мозаїка, собор Монреале, Сицилія, Італія.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مریم اور بچہ۔ موزیک، مونریال کا کیتھیڈرل، سسلی اٹلی۔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rõ, Đức Mẹ và Chúa Hài Đồng. Tranh khảm, nhà thờ chính tòa Monreale, Sicily, 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483" name="Google Shape;483;gf0dc44e3cd_0_4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f0dc44e3cd_0_44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artist,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Artist i panjohur,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አርቲስት, Basilica di San Vitale di Ravenna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فنان غير معروف، كنيسة سان فيتالي دي رافينا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նկարիչ, Սան Վիտալե դի Ռավեննա բազիլիկա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Artista desconegut,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未知艺术家，拉文纳圣维塔莱大教堂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Onbekende kunstenaar, Basilica di San Vitale di Ravenna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هنرمند ناشناس، کلیسای سن ویتال دی راونا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Artiste inconnu, Basilique Saint-Vital de Ravenne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Unbekannter Künstler, Basilika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અજાણ્યા કલાકાર, બેસિલિકા ડી સાન વિટાલે ડી રેવેના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कलाकार, बेसिलिका डि सैन विटाले डि रेवेना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Artista sconosciuto,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アーティスト不明、ラヴェンナのサン・ヴィターレ大聖堂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무명의 예술가, 바실리카 디 산 비탈레 디 라벤나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Hunermendê nenas,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Artis tidak dikenali,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 കലാകാരൻ, ബസിലിക്ക ഡി സാൻ വിറ്റാലെ ഡി റവെന്ന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कलाकार, Basilica di San Vitale di Ravenna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ناپېژندل شوی هنرمند، باسیلیکا دی سان ویتالی دی روینا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Artista desconhecido, Basílica de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ਅਗਿਆਤ ਕਲਾਕਾਰ, ਬੇਸਿਲਿਕਾ ਡੀ ਸੈਨ ਵਿਟਾਲੇ ਡੀ ਰੈਵੇਨਾ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Неизвестный художник, Базилика Сан-Витале в Равенне.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Непознати уметник, Басилица ди Сан Витале ди Равенна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 aan la aqoon,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Artista desconocido, Basílica de San Vitale di Rávena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Artis anu teu dipikanyaho,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Msanii asiyejulikana,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konstnär,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kilalang artista,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அறியப்படாத கலைஞர், பசிலிக்கா டி சான் விட்டலே டி ரவென்னா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ศิลปินนิรนาม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Bilinmeyen sanatçı,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Невідомий художник, Basilica di San Vitale di Ravenna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آرٹسٹ،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sĩ vô danh, Basilica di San Vitale di Ravenna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490" name="Google Shape;490;gf0dc44e3cd_0_4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5a9f55e2cd_0_213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Xhamia Sulltan Ahmed (Xhamia Blu), 1616. 73m x 65m x 43m lartësi, Stamboll, Turqi.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ሴዴፍካር መህመድ አጋ፣ ሱልጣን አህመድ መስጊድ (ሰማያዊ መስጊድ)፣ 1616. 73ሜ x 65ሜ x 43 ሜትር ከፍታ፣ ኢስታንቡል፣ ቱርክ።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صدفكار محمد آغا، جامع السلطان أحمد (الجامع الأزرق)، 1616. 73م × 65م × 43م ارتفاع، إسطنبول، تركيا.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Սուլթան Ահմեդ մզկիթ (Կապույտ մզկիթ), 1616. 73 մ x 65 մ x 43 մ բարձրություն, Ստամբուլ, Թուրքիա: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Mesquita Sultan Ahmed (Mesquita Blava), 1616. 73m x 65m x 43m d'alçada, Istanbul, Turquia.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Ağa，苏丹艾哈迈德清真寺（蓝色清真寺），1616 年。73 米 x 65 米 x 43 米高，伊斯坦布尔，土耳其。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Moskee (Blauwe Moskee), 1616. 73 m x 65 m x 43 m hoog, Istanbul, Turkije.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مسجد سلطان احمد (مسجد آبی)، 1616. ارتفاع 73 x 65 x 43 متر، استانبول، ترکیه.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Mosquée Sultan Ahmed (Mosquée Bleue), 1616. 73 m x 65 m x 43 m de haut, Istanbul, Turquie.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Sultan-Ahmed-Moschee (Blaue Moschee), 1616. 73 m x 65 m x 43 m hoch, Istanbul, Türkei.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સેદેફકર મહેમદ આગા, સુલતાન અહેમદ મસ્જિદ (બ્લુ મસ્જિદ), 1616. 73m x 65m x 43m ઉંચી, ઇસ્તંબુલ, તુર્કી.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सेदेफकर मेहमेद आगा, सुल्तान अहमद मस्जिद (नीली मस्जिद), 1616. 73 मीटर x 65 मीटर x 43 मीटर ऊंची, इस्तांबुल, तुर्की।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Moschea del Sultano Ahmed (Moschea Blu), 1616. 73 m x 65 m x 43 m di altezza, Istanbul, Turchia.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セデフカール・メフメト・アーガ、スルタンアフメト・モスク (ブルーモスク)、1616 年。73 m x 65 m x 高さ 43 m、トルコ、イスタンブール。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세데프카르 메흐메드 아가, 술탄 아흐메드 모스크(블루 모스크), 1616년. 73m x 65m x 높이 43m, 터키 이스탄불.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Mizgefta Sultan Ahmed (Mizgefta Şîn), 1616. 73m x 65m x 43m bilind, Stenbol, Tirkiye.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Masjid Sultan Ahmed (Masjid Biru), 1616. 73m x 65m x 43m tinggi, Istanbul, Turki.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ഉയരം, ഇസ്താംബുൾ, തുർക്കി.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सुल्तान अहमद मस्जिद (नीलो मस्जिद), 1616. 73m x 65m x 43m अग्लो, इस्तानबुल, टर्की।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سیدفکر محمد اغا، د سلطان احمد جومات (نیي جومات)، 1616. 73m x 65m x 43m لوړوالی، استانبول، ترکیه.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Mesquita do Sultão Ahmed (Mesquita Azul), 1616. 73 m x 65 m x 43 m de altura, Istambul, Turquia.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ਸੇਦੇਫਕਾਰ ਮਹਿਮਦ ਆਗਾ, ਸੁਲਤਾਨ ਅਹਿਮਦ ਮਸਜਿਦ (ਨੀਲੀ ਮਸਜਿਦ), 1616. 73m x 65m x 43m ਉੱਚੀ, ਇਸਤਾਂਬੁਲ, ਤੁਰਕੀ।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Седефкар Мехмед Ага, мечеть Султана Ахмеда (Голубая мечеть), 1616 г. 73 м x 65 м x 43 м в высоту, Стамбул, Турция.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Седефкар Мехмед Ага, Султан Ахмедова џамија (Плава џамија), 1616. 73м к 65м к 43м висока, Истанбул, Турска.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Masjidka Sultan Ahmed (Masjidka Buluuga), 1616.73m x 65m x 43m,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Mezquita del Sultán Ahmed (Mezquita Azul), 1616. 73 m x 65 m x 43 m de alto, Estambul, Turquía.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Masjid Sultan Ahmed (Masjid Biru), 1616. jangkungna 73m x 65m x 43m, Istanbul, Turki.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Msikiti wa Sultan Ahmed (Msikiti wa Bluu), 1616. 73m x 65m x 43m juu, Istanbul, Uturuki.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Ahmed-moskén (Blå moskén), 1616. 73m x 65m x 43m hög, Istanbul, Turkiet.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சுல்தான் அகமது மசூதி (நீல மசூதி), 1616. 73m x 65m x 43m உயரம், இஸ்தான்புல், துருக்கி.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มัสยิดสุลต่านอาเหม็ด (มัสยิดสีน้ำเงิน) ค.ศ. 1616 ขนาด 73 x 65 x 43 เมตร สูง อิสตันบูล ประเทศตุรกี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Седефкар Мехмед Ага, мечеть Султана Ахмеда (Блакитна мечеть), 1616 р. Висота 73 м x 65 м x 43 м, Стамбул, Туреччина.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اونچائی، استنبول، ترکی۔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Nhà thờ Hồi giáo Sultan Ahmed (Nhà thờ Hồi giáo Xanh), 1616. Cao 73m x 65m x 43m, Istanbul, Thổ Nhĩ Kỳ.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497" name="Google Shape;497;g25a9f55e2cd_0_2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9b13481968_0_9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9b13481968_0_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f0dc44e3cd_0_45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Xhamia Sulltan Ahmed (Xhamia Blu), 1616. 73m x 65m x 43m lartësi, Stamboll, Turqi.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ሴዴፍካር መህመድ አጋ፣ ሱልጣን አህመድ መስጊድ (ሰማያዊ መስጊድ)፣ 1616. 73ሜ x 65ሜ x 43 ሜትር ከፍታ፣ ኢስታንቡል፣ ቱርክ።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صدفكار محمد آغا، جامع السلطان أحمد (الجامع الأزرق)، 1616. 73م × 65م × 43م ارتفاع، إسطنبول، تركيا.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Սուլթան Ահմեդ մզկիթ (Կապույտ մզկիթ), 1616. 73 մ x 65 մ x 43 մ բարձրություն, Ստամբուլ, Թուրքիա: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Mesquita Sultan Ahmed (Mesquita Blava), 1616. 73m x 65m x 43m d'alçada, Istanbul, Turquia.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Ağa，苏丹艾哈迈德清真寺（蓝色清真寺），1616 年。73 米 x 65 米 x 43 米高，伊斯坦布尔，土耳其。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Moskee (Blauwe Moskee), 1616. 73 m x 65 m x 43 m hoog, Istanbul, Turkije.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مسجد سلطان احمد (مسجد آبی)، 1616. ارتفاع 73 x 65 x 43 متر، استانبول، ترکیه.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Mosquée Sultan Ahmed (Mosquée Bleue), 1616. 73 m x 65 m x 43 m de haut, Istanbul, Turquie.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Sultan-Ahmed-Moschee (Blaue Moschee), 1616. 73 m x 65 m x 43 m hoch, Istanbul, Türkei.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સેદેફકર મહેમદ આગા, સુલતાન અહેમદ મસ્જિદ (બ્લુ મસ્જિદ), 1616. 73m x 65m x 43m ઉંચી, ઇસ્તંબુલ, તુર્કી.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सेदेफकर मेहमेद आगा, सुल्तान अहमद मस्जिद (नीली मस्जिद), 1616. 73 मीटर x 65 मीटर x 43 मीटर ऊंची, इस्तांबुल, तुर्की।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Moschea del Sultano Ahmed (Moschea Blu), 1616. 73 m x 65 m x 43 m di altezza, Istanbul, Turchia.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セデフカール・メフメト・アーガ、スルタンアフメト・モスク (ブルーモスク)、1616 年。73 m x 65 m x 高さ 43 m、トルコ、イスタンブール。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세데프카르 메흐메드 아가, 술탄 아흐메드 모스크(블루 모스크), 1616년. 73m x 65m x 높이 43m, 터키 이스탄불.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Mizgefta Sultan Ahmed (Mizgefta Şîn), 1616. 73m x 65m x 43m bilind, Stenbol, Tirkiye.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Masjid Sultan Ahmed (Masjid Biru), 1616. 73m x 65m x 43m tinggi, Istanbul, Turki.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ഉയരം, ഇസ്താംബുൾ, തുർക്കി.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सुल्तान अहमद मस्जिद (नीलो मस्जिद), 1616. 73m x 65m x 43m अग्लो, इस्तानबुल, टर्की।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سیدفکر محمد اغا، د سلطان احمد جومات (نیي جومات)، 1616. 73m x 65m x 43m لوړوالی، استانبول، ترکیه.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Mesquita do Sultão Ahmed (Mesquita Azul), 1616. 73 m x 65 m x 43 m de altura, Istambul, Turquia.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ਸੇਦੇਫਕਾਰ ਮਹਿਮਦ ਆਗਾ, ਸੁਲਤਾਨ ਅਹਿਮਦ ਮਸਜਿਦ (ਨੀਲੀ ਮਸਜਿਦ), 1616. 73m x 65m x 43m ਉੱਚੀ, ਇਸਤਾਂਬੁਲ, ਤੁਰਕੀ।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Седефкар Мехмед Ага, мечеть Султана Ахмеда (Голубая мечеть), 1616 г. 73 м x 65 м x 43 м в высоту, Стамбул, Турция.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Седефкар Мехмед Ага, Султан Ахмедова џамија (Плава џамија), 1616. 73м к 65м к 43м висока, Истанбул, Турска.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Masjidka Sultan Ahmed (Masjidka Buluuga), 1616.73m x 65m x 43m,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Mezquita del Sultán Ahmed (Mezquita Azul), 1616. 73 m x 65 m x 43 m de alto, Estambul, Turquía.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Masjid Sultan Ahmed (Masjid Biru), 1616. jangkungna 73m x 65m x 43m, Istanbul, Turki.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Msikiti wa Sultan Ahmed (Msikiti wa Bluu), 1616. 73m x 65m x 43m juu, Istanbul, Uturuki.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Ahmed-moskén (Blå moskén), 1616. 73m x 65m x 43m hög, Istanbul, Turkiet.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சுல்தான் அகமது மசூதி (நீல மசூதி), 1616. 73m x 65m x 43m உயரம், இஸ்தான்புல், துருக்கி.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มัสยิดสุลต่านอาเหม็ด (มัสยิดสีน้ำเงิน) ค.ศ. 1616 ขนาด 73 x 65 x 43 เมตร สูง อิสตันบูล ประเทศตุรกี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Мечеть Султана Ахмеда (Блакитна мечеть), 1616 р. Висота 73 м x 65 м x 43 м, Стамбул, Туреччина.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اونچائی، استنبول، ترکی۔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Nhà thờ Hồi giáo Sultan Ahmed (Nhà thờ Hồi giáo Xanh), 1616. Cao 73m x 65m x 43m, Istanbul, Thổ Nhĩ Kỳ.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03" name="Google Shape;503;gf0dc44e3cd_0_4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f0dc44e3cd_0_46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Xhamia Sulltan Ahmed (Xhamia Blu), 1616. 73m x 65m x 43m lartësi, Stamboll, Turqi.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ሴዴፍካር መህመድ አጋ፣ ሱልጣን አህመድ መስጊድ (ሰማያዊ መስጊድ)፣ 1616. 73ሜ x 65ሜ x 43 ሜትር ከፍታ፣ ኢስታንቡል፣ ቱርክ።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صدفكار محمد آغا، جامع السلطان أحمد (الجامع الأزرق)، 1616. 73م × 65م × 43م ارتفاع، إسطنبول، تركيا.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Սուլթան Ահմեդ մզկիթ (Կապույտ մզկիթ), 1616. 73 մ x 65 մ x 43 մ բարձրություն, Ստամբուլ, Թուրքիա: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Mesquita Sultan Ahmed (Mesquita Blava), 1616. 73m x 65m x 43m d'alçada, Istanbul, Turquia.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Ağa，苏丹艾哈迈德清真寺（蓝色清真寺），1616 年。73 米 x 65 米 x 43 米高，伊斯坦布尔，土耳其。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Moskee (Blauwe Moskee), 1616. 73 m x 65 m x 43 m hoog, Istanbul, Turkije.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مسجد سلطان احمد (مسجد آبی)، 1616. ارتفاع 73 x 65 x 43 متر، استانبول، ترکیه.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Mosquée Sultan Ahmed (Mosquée Bleue), 1616. 73 m x 65 m x 43 m de haut, Istanbul, Turquie.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Sultan-Ahmed-Moschee (Blaue Moschee), 1616. 73 m x 65 m x 43 m hoch, Istanbul, Türkei.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સેદેફકર મહેમદ આગા, સુલતાન અહેમદ મસ્જિદ (બ્લુ મસ્જિદ), 1616. 73m x 65m x 43m ઉંચી, ઇસ્તંબુલ, તુર્કી.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सेदेफकर मेहमेद आगा, सुल्तान अहमद मस्जिद (नीली मस्जिद), 1616. 73 मीटर x 65 मीटर x 43 मीटर ऊंची, इस्तांबुल, तुर्की।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Moschea del Sultano Ahmed (Moschea Blu), 1616. 73 m x 65 m x 43 m di altezza, Istanbul, Turchia.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セデフカール・メフメト・アーガ、スルタンアフメト・モスク (ブルーモスク)、1616 年。73 m x 65 m x 高さ 43 m、トルコ、イスタンブール。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세데프카르 메흐메드 아가, 술탄 아흐메드 모스크(블루 모스크), 1616년. 73m x 65m x 높이 43m, 터키 이스탄불.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Mizgefta Sultan Ahmed (Mizgefta Şîn), 1616. 73m x 65m x 43m bilind, Stenbol, Tirkiye.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Masjid Sultan Ahmed (Masjid Biru), 1616. 73m x 65m x 43m tinggi, Istanbul, Turki.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ഉയരം, ഇസ്താംബുൾ, തുർക്കി.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सुल्तान अहमद मस्जिद (नीलो मस्जिद), 1616. 73m x 65m x 43m अग्लो, इस्तानबुल, टर्की।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سیدفکر محمد اغا، د سلطان احمد جومات (نیي جومات)، 1616. 73m x 65m x 43m لوړوالی، استانبول، ترکیه.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Mesquita do Sultão Ahmed (Mesquita Azul), 1616. 73 m x 65 m x 43 m de altura, Istambul, Turquia.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ਸੇਦੇਫਕਾਰ ਮਹਿਮਦ ਆਗਾ, ਸੁਲਤਾਨ ਅਹਿਮਦ ਮਸਜਿਦ (ਨੀਲੀ ਮਸਜਿਦ), 1616. 73m x 65m x 43m ਉੱਚੀ, ਇਸਤਾਂਬੁਲ, ਤੁਰਕੀ।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Седефкар Мехмед Ага, мечеть Султана Ахмеда (Голубая мечеть), 1616 г. 73 м x 65 м x 43 м в высоту, Стамбул, Турция.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Седефкар Мехмед Ага, Султан Ахмедова џамија (Плава џамија), 1616. 73м к 65м к 43м висока, Истанбул, Турска.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Masjidka Sultan Ahmed (Masjidka Buluuga), 1616.73m x 65m x 43m,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Mezquita del Sultán Ahmed (Mezquita Azul), 1616. 73 m x 65 m x 43 m de alto, Estambul, Turquía.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Masjid Sultan Ahmed (Masjid Biru), 1616. jangkungna 73m x 65m x 43m, Istanbul, Turki.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Msikiti wa Sultan Ahmed (Msikiti wa Bluu), 1616. 73m x 65m x 43m juu, Istanbul, Uturuki.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Ahmed-moskén (Blå moskén), 1616. 73m x 65m x 43m hög, Istanbul, Turkiet.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சுல்தான் அகமது மசூதி (நீல மசூதி), 1616. 73m x 65m x 43m உயரம், இஸ்தான்புல், துருக்கி.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มัสยิดสุลต่านอาเหม็ด (มัสยิดสีน้ำเงิน) ค.ศ. 1616 ขนาด 73 x 65 x 43 เมตร สูง อิสตันบูล ประเทศตุรกี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Мечеть Султана Ахмеда (Блакитна мечеть), 1616 р. Висота 73 м x 65 м x 43 м, Стамбул, Туреччина.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اونچائی، استنبول، ترکی۔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Nhà thờ Hồi giáo Sultan Ahmed (Nhà thờ Hồi giáo Xanh), 1616. Cao 73m x 65m x 43m, Istanbul, Thổ Nhĩ Kỳ.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09" name="Google Shape;509;gf0dc44e3cd_0_4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f0dc44e3cd_0_46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Xhamia Sulltan Ahmed (Xhamia Blu), 1616. 73m x 65m x 43m lartësi, Stamboll, Turqi.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ሴዴፍካር መህመድ አጋ፣ ሱልጣን አህመድ መስጊድ (ሰማያዊ መስጊድ)፣ 1616. 73ሜ x 65ሜ x 43 ሜትር ከፍታ፣ ኢስታንቡል፣ ቱርክ።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صدفكار محمد آغا، جامع السلطان أحمد (الجامع الأزرق)، 1616. 73م × 65م × 43م ارتفاع، إسطنبول، تركيا.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Սուլթան Ահմեդ մզկիթ (Կապույտ մզկիթ), 1616. 73 մ x 65 մ x 43 մ բարձրություն, Ստամբուլ, Թուրքիա: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Mesquita Sultan Ahmed (Mesquita Blava), 1616. 73m x 65m x 43m d'alçada, Istanbul, Turquia.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Ağa，苏丹艾哈迈德清真寺（蓝色清真寺），1616 年。73 米 x 65 米 x 43 米高，伊斯坦布尔，土耳其。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Moskee (Blauwe Moskee), 1616. 73 m x 65 m x 43 m hoog, Istanbul, Turkije.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مسجد سلطان احمد (مسجد آبی)، 1616. ارتفاع 73 x 65 x 43 متر، استانبول، ترکیه.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Mosquée Sultan Ahmed (Mosquée Bleue), 1616. 73 m x 65 m x 43 m de haut, Istanbul, Turquie.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Sultan-Ahmed-Moschee (Blaue Moschee), 1616. 73 m x 65 m x 43 m hoch, Istanbul, Türkei.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સેદેફકર મહેમદ આગા, સુલતાન અહેમદ મસ્જિદ (બ્લુ મસ્જિદ), 1616. 73m x 65m x 43m ઉંચી, ઇસ્તંબુલ, તુર્કી.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सेदेफकर मेहमेद आगा, सुल्तान अहमद मस्जिद (नीली मस्जिद), 1616. 73 मीटर x 65 मीटर x 43 मीटर ऊंची, इस्तांबुल, तुर्की।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Moschea del Sultano Ahmed (Moschea Blu), 1616. 73 m x 65 m x 43 m di altezza, Istanbul, Turchia.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セデフカール・メフメト・アーガ、スルタンアフメト・モスク (ブルーモスク)、1616 年。73 m x 65 m x 高さ 43 m、トルコ、イスタンブール。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세데프카르 메흐메드 아가, 술탄 아흐메드 모스크(블루 모스크), 1616년. 73m x 65m x 높이 43m, 터키 이스탄불.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Mizgefta Sultan Ahmed (Mizgefta Şîn), 1616. 73m x 65m x 43m bilind, Stenbol, Tirkiye.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Masjid Sultan Ahmed (Masjid Biru), 1616. 73m x 65m x 43m tinggi, Istanbul, Turki.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ഉയരം, ഇസ്താംബുൾ, തുർക്കി.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सुल्तान अहमद मस्जिद (नीलो मस्जिद), 1616. 73m x 65m x 43m अग्लो, इस्तानबुल, टर्की।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سیدفکر محمد اغا، د سلطان احمد جومات (نیي جومات)، 1616. 73m x 65m x 43m لوړوالی، استانبول، ترکیه.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Mesquita do Sultão Ahmed (Mesquita Azul), 1616. 73 m x 65 m x 43 m de altura, Istambul, Turquia.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ਸੇਦੇਫਕਾਰ ਮਹਿਮਦ ਆਗਾ, ਸੁਲਤਾਨ ਅਹਿਮਦ ਮਸਜਿਦ (ਨੀਲੀ ਮਸਜਿਦ), 1616. 73m x 65m x 43m ਉੱਚੀ, ਇਸਤਾਂਬੁਲ, ਤੁਰਕੀ।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Седефкар Мехмед Ага, мечеть Султана Ахмеда (Голубая мечеть), 1616 г. 73 м x 65 м x 43 м в высоту, Стамбул, Турция.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Седефкар Мехмед Ага, Султан Ахмедова џамија (Плава џамија), 1616. 73м к 65м к 43м висока, Истанбул, Турска.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Masjidka Sultan Ahmed (Masjidka Buluuga), 1616.73m x 65m x 43m,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Mezquita del Sultán Ahmed (Mezquita Azul), 1616. 73 m x 65 m x 43 m de alto, Estambul, Turquía.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Masjid Sultan Ahmed (Masjid Biru), 1616. jangkungna 73m x 65m x 43m, Istanbul, Turki.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Msikiti wa Sultan Ahmed (Msikiti wa Bluu), 1616. 73m x 65m x 43m juu, Istanbul, Uturuki.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Ahmed-moskén (Blå moskén), 1616. 73m x 65m x 43m hög, Istanbul, Turkiet.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சுல்தான் அகமது மசூதி (நீல மசூதி), 1616. 73m x 65m x 43m உயரம், இஸ்தான்புல், துருக்கி.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มัสยิดสุลต่านอาเหม็ด (มัสยิดสีน้ำเงิน) ค.ศ. 1616 ขนาด 73 x 65 x 43 เมตร สูง อิสตันบูล ประเทศตุรกี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Мечеть Султана Ахмеда (Блакитна мечеть), 1616 р. Висота 73 м x 65 м x 43 м, Стамбул, Туреччина.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اونچائی، استنبول، ترکی۔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Nhà thờ Hồi giáo Sultan Ahmed (Nhà thờ Hồi giáo Xanh), 1616. Cao 73m x 65m x 43m, Istanbul, Thổ Nhĩ Kỳ.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15" name="Google Shape;515;gf0dc44e3cd_0_4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f0dc44e3cd_0_47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Xhamia Sulltan Ahmed (Xhamia Blu), 1616. 73m x 65m x 43m lartësi, Stamboll, Turqi.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ሴዴፍካር መህመድ አጋ፣ ሱልጣን አህመድ መስጊድ (ሰማያዊ መስጊድ)፣ 1616. 73ሜ x 65ሜ x 43 ሜትር ከፍታ፣ ኢስታንቡል፣ ቱርክ።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صدفكار محمد آغا، جامع السلطان أحمد (الجامع الأزرق)، 1616. 73م × 65م × 43م ارتفاع، إسطنبول، تركيا.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Սուլթան Ահմեդ մզկիթ (Կապույտ մզկիթ), 1616. 73 մ x 65 մ x 43 մ բարձրություն, Ստամբուլ, Թուրքիա: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Mesquita Sultan Ahmed (Mesquita Blava), 1616. 73m x 65m x 43m d'alçada, Istanbul, Turquia.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Ağa，苏丹艾哈迈德清真寺（蓝色清真寺），1616 年。73 米 x 65 米 x 43 米高，伊斯坦布尔，土耳其。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Moskee (Blauwe Moskee), 1616. 73 m x 65 m x 43 m hoog, Istanbul, Turkije.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مسجد سلطان احمد (مسجد آبی)، 1616. ارتفاع 73 x 65 x 43 متر، استانبول، ترکیه.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Mosquée Sultan Ahmed (Mosquée Bleue), 1616. 73 m x 65 m x 43 m de haut, Istanbul, Turquie.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Sultan-Ahmed-Moschee (Blaue Moschee), 1616. 73 m x 65 m x 43 m hoch, Istanbul, Türkei.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સેદેફકર મહેમદ આગા, સુલતાન અહેમદ મસ્જિદ (બ્લુ મસ્જિદ), 1616. 73m x 65m x 43m ઉંચી, ઇસ્તંબુલ, તુર્કી.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सेदेफकर मेहमेद आगा, सुल्तान अहमद मस्जिद (नीली मस्जिद), 1616. 73 मीटर x 65 मीटर x 43 मीटर ऊंची, इस्तांबुल, तुर्की।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Moschea del Sultano Ahmed (Moschea Blu), 1616. 73 m x 65 m x 43 m di altezza, Istanbul, Turchia.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セデフカール・メフメト・アーガ、スルタンアフメト・モスク (ブルーモスク)、1616 年。73 m x 65 m x 高さ 43 m、トルコ、イスタンブール。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세데프카르 메흐메드 아가, 술탄 아흐메드 모스크(블루 모스크), 1616년. 73m x 65m x 높이 43m, 터키 이스탄불.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Mizgefta Sultan Ahmed (Mizgefta Şîn), 1616. 73m x 65m x 43m bilind, Stenbol, Tirkiye.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Masjid Sultan Ahmed (Masjid Biru), 1616. 73m x 65m x 43m tinggi, Istanbul, Turki.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ഉയരം, ഇസ്താംബുൾ, തുർക്കി.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सुल्तान अहमद मस्जिद (नीलो मस्जिद), 1616. 73m x 65m x 43m अग्लो, इस्तानबुल, टर्की।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سیدفکر محمد اغا، د سلطان احمد جومات (نیي جومات)، 1616. 73m x 65m x 43m لوړوالی، استانبول، ترکیه.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Mesquita do Sultão Ahmed (Mesquita Azul), 1616. 73 m x 65 m x 43 m de altura, Istambul, Turquia.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ਸੇਦੇਫਕਾਰ ਮਹਿਮਦ ਆਗਾ, ਸੁਲਤਾਨ ਅਹਿਮਦ ਮਸਜਿਦ (ਨੀਲੀ ਮਸਜਿਦ), 1616. 73m x 65m x 43m ਉੱਚੀ, ਇਸਤਾਂਬੁਲ, ਤੁਰਕੀ।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Седефкар Мехмед Ага, мечеть Султана Ахмеда (Голубая мечеть), 1616 г. 73 м x 65 м x 43 м в высоту, Стамбул, Турция.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Седефкар Мехмед Ага, Султан Ахмедова џамија (Плава џамија), 1616. 73м к 65м к 43м висока, Истанбул, Турска.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Sedefkar Mehmed Ağa, Masjidka Sultan Ahmed (Masjidka Buluuga), 1616.73m x 65m x 43m,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Mezquita del Sultán Ahmed (Mezquita Azul), 1616. 73 m x 65 m x 43 m de alto, Estambul, Turquía.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Masjid Sultan Ahmed (Masjid Biru), 1616. jangkungna 73m x 65m x 43m, Istanbul, Turki.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Msikiti wa Sultan Ahmed (Msikiti wa Bluu), 1616. 73m x 65m x 43m juu, Istanbul, Uturuki.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Ahmed-moskén (Blå moskén), 1616. 73m x 65m x 43m hög, Istanbul, Turkiet.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சுல்தான் அகமது மசூதி (நீல மசூதி), 1616. 73m x 65m x 43m உயரம், இஸ்தான்புல், துருக்கி.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มัสยิดสุลต่านอาเหม็ด (มัสยิดสีน้ำเงิน) ค.ศ. 1616 ขนาด 73 x 65 x 43 เมตร สูง อิสตันบูล ประเทศตุรกี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high, Istanbul, Turkey.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Мечеть Султана Ахмеда (Блакитна мечеть), 1616 р. Висота 73 м x 65 м x 43 м, Стамбул, Туреччина.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Sultan Ahmed Mosque (Blue Mosque), 1616. 73m x 65m x 43m اونچائی، استنبول، ترکی۔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Sedefkâr Mehmed Ağa, Nhà thờ Hồi giáo Sultan Ahmed (Nhà thờ Hồi giáo Xanh), 1616. Cao 73m x 65m x 43m, Istanbul, Thổ Nhĩ Kỳ.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21" name="Google Shape;521;gf0dc44e3cd_0_4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5a9f55e2cd_0_245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Wall detail from Alhambra Mosque, Alhambra, Spain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Detaje muri nga xhamia Alhambra, Alhambra, Spanjë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የግድግዳ ዝርዝሮች ከአልሃምብራ መስጊድ፣ አልሃምብራ፣ ስፔን።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تفاصيل جدار من مسجد الحمراء، الحمراء، إسبانيا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Պատի դետալ Ալհամբրա մզկիթից, Ալհամբրա, Իսպանիա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Detall de la paret de la mesquita de l'Alhambra, Alhambra, Espanya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西班牙阿尔罕布拉阿罕布拉清真寺的墙壁细节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Muurdetail van de Alhambra-moskee, Alhambra, Spanje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جزئیات دیوار از مسجد الحمرا، الحمرا، اسپانیا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Détail du mur de la mosquée de l'Alhambra, Alhambra, Espagne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Wanddetail aus der Alhambra-Moschee, Alhambra, Spanien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અલહામ્બ્રા મસ્જિદ, અલ્હામ્બ્રા, સ્પેનની દિવાલની વિગતો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अलहम्ब्रा मस्जिद, अलहम्ब्रा, स्पेन की दीवार का विवरण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Dettaglio del muro della moschea dell'Alhambra, Alhambra, Spagna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スペイン、アルハンブラ宮殿のアルハンブラ・モスクの壁の詳細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스페인 알함브라 알함브라 모스크의 벽 세부 묘사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Hûrguliya dîwarê ji Mizgefta Alhambra, Alhambra, Spanya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Perincian dinding dari Masjid Alhambra, Alhambra, Sepanyol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സ്പെയിനിലെ അൽഹാംബ്രയിലെ അൽഹാംബ്ര മസ്ജിദിൽ നിന്നുള്ള ഭിത്തിയുടെ വിശദാംശങ്ങൾ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Alhambra मस्जिद, Alhambra, स्पेन देखि पर्खाल विवरण</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الهامبرا جومات، الهامبرا، هسپانیه څخه د دیوال تفصیل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Detalhe da parede da Mesquita de Alhambra, Alhambra, Espanha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ਅਲਹਮਬਰਾ ਮਸਜਿਦ, ਅਲਹਮਬਰਾ, ਸਪੇਨ ਤੋਂ ਕੰਧ ਦਾ ਵੇਰਵਾ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Фрагмент стены мечети Альгамбра, Альгамбра, Испания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Детаљ зида из џамије Алхамбра, Алхамбра, Шпанија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Faahfaahinta gidaarka ee Masjidka Alhambra, Alhambra, Spain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Detalle de la pared de la Mezquita de la Alhambra, Alhambra, España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Rincian témbok ti Masjid Alhambra, Alhambra, Spanyol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Maelezo ya ukuta kutoka Msikiti wa Alhambra, Alhambra, Uhispania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Väggdetalj från Alhambra-moskén, Alhambra, Spanien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Detalye ng pader mula sa Alhambra Mosque, Alhambra, Spain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அல்ஹம்ப்ரா மசூதியிலிருந்து சுவர் விவரம், அல்ஹம்ப்ரா, ஸ்பெயின்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รายละเอียดผนังจากมัสยิดอัลฮัมบรา อัลฮัมบรา สเปน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İspanya'nın Alhambra kentindeki Alhambra Camii'nin duvar detayı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Фрагмент стіни мечеті Альгамбра, Альгамбра, Іспанія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الہمبرا مسجد، الہمبرا، سپین سے دیوار کی تفصیل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 tiết bức tường từ Nhà thờ Hồi giáo Alhambra, Alhambra, Tây Ban Nha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27" name="Google Shape;527;g25a9f55e2cd_0_24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5a9f55e2cd_0_180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Medieval Art: Unknown, Christ Pantocrator, c. 1180-1194. Sedefkâr Mehmed Ağa, Sultan Ahmed Mosque,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Medieval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mesjetar: E panjohur, Krishti Pantokrator, shek. 1180-1194. Sedefkâr Mehmed Ağa, Xhamia e Sulltan Ahmedit,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የመካከለኛው ዘመን ጥበብ፡ ያልታወቀ፣ ክርስቶስ ፓንቶክራቶር፣ ሐ. 1180-1194. ሴዴፍካር መህመድ አጋ፣ ሱልጣን አህመድ መስጊድ፣ 1616</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فن العصور الوسطى: غير معروف، المسيح البانتوقراطي، ج. 1180-1194. صدفكار محمد آغا، مسجد السلطان أحمد،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Միջնադարյան արվեստ՝ անհայտ, Քրիստոս Պանտոկրատոր, մ.թ. 1180-1194 թթ. Սեդեֆքար Մեհմեդ Աղա, Սուլթան Ահմեդ մզկիթ, 1616 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Medieval: Desconegut, Crist Pantocràtor, c. 1180-1194. Sedefkâr Mehmed Ağa, mesquita del sultà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中世纪艺术：未知，基督万能者，c。 1180-1194。 Sedefkâr Mehmed Ağa，苏丹艾哈迈德清真寺，1616 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Middeleeuwse kunst: onbekend, Christus Pantocrator, ca. 1180-1194. Sedefkâr Mehmed Ağa, Sultan Ahmed-moskee, 1616.</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قرون وسطی: ناشناخته، مسیح پانتوکراتور، ق. 1180-1194. صدفکار محمد آقا، مسجد سلطان احمد، 1616م.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médiéval : Inconnu, Christ Pantocrator, ch. 1180-1194. Sedefkâr Mehmed Ağa, Mosquée du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Mittelalterliche Kunst: Unbekannt, Christus Pantokrator, ca. 1180-1194. Sedefkâr Mehmed Ağa, Sultan-Ahmed-Moschee,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મધ્યયુગીન કલા: અજ્ઞાત, ક્રિસ્ટ પેન્ટોક્રેટર, સી. 1180-1194. સેદેફકર મહેમદ આગા, સુલતાન અહેમદ મસ્જિદ,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मध्यकालीन कला: अज्ञात, क्राइस्ट पैंटोक्रेटर, सी. 1180-1194. सेडेफ़कार मेहमद आगा, सुल्तान अहमद मस्जिद,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medievale: sconosciuto, Cristo Pantocratore, c. 1180-1194. Sedefkâr Mehmed Ağa, Moschea del Sultano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中世の芸術：不明、キリスト・パントクラトル、c. 1180年から1194年。セデフカール・メフメト・アア、スルタン・アハメッド・モスク、1616年。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중세 예술: 알 수 없음, Christ Pantocrator, c. 1180-1194. Sedefkâr Mehmed Ağa, 술탄 아흐메드 모스크, 1616년.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Serdema Navîn: Nenas, Mesîh Pantokrator, c. 1180-1194. Sedefkar Mehmed Ağa, Mizgefta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Abad Pertengahan: Tidak Diketahui, Christ Pantocrator, c. 1180-1194. Sedefkâr Mehmed Ağa, Masjid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മധ്യകാല കല: അജ്ഞാതൻ, ക്രൈസ്റ്റ് പാൻ്റോക്രാറ്റർ, സി. 1180-1194. സെദെഫ്കാർ മെഹമ്മദ് ആഗ, സുൽത്താൻ അഹമ്മദ് മസ്ജിദ്,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मध्यकालीन कला: अज्ञात, क्राइस्ट प्यान्टोक्रेटर, सी। ११८०-११९४। Sedefkar Mehmed Ağa, सुल्तान अहमद मस्जिद, 1616।</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منځنیو پیړیو هنر: نامعلوم، کریسټ پینټوکراټر، ج. 1180-1194. سیدفکر محمد آغا، د سلطان احمد جومات، ۱۶۱۶.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Medieval: Desconhecido, Cristo Pantocrator, c. 1180-1194. Sedefkâr Mehmed Ağa, Mesquita do Sultão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ਮੱਧਕਾਲੀ ਕਲਾ: ਅਣਜਾਣ, ਕ੍ਰਾਈਸਟ ਪੈਂਟੋਕ੍ਰੇਟਰ, ਸੀ. 1180-1194. ਸੇਦੇਫਕਰ ਮਹਿਮਦ ਆਗਾ, ਸੁਲਤਾਨ ਅਹਿਮਦ ਮਸਜਿਦ,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Средневековое искусство: неизвестно, Христос Пантократор, ок. 1180-1194. Седефкар Мехмед Ага, мечеть Султана Ахмеда, 1616 год.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Средњовековна уметност: непознато, Христос Пантократор, в. 1180-1194. Седефкар Мехмед Ага, Султан Ахмедова џамија,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Farshaxankii Dhexe: Lama yaqaan, Christ Pantocrator, c. 1180-1194. Sedefkar Mehmed Ağa, Masjidka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medieval: Desconocido, Cristo Pantocrátor, c. 1180-1194. Sedefkâr Mehmed Ağa, Mezquita del Sultán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Abad Pertengahan: Teu dipikanyaho, Kristus Pantocrator, c. 1180-1194. Sedefkâr Mehmed Ağa, Masjid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Zama za Kati: Haijulikani, Christ Pantocrator, c. 1180-1194. Sedefkâr Mehmed Ağa, Msikiti wa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Medeltida konst: Okänd, Christ Pantocrator, ca. 1180-1194. Sedefkâr Mehmed Ağa, Sultan Ahmed-moskén,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Medieval Art: Unknown, Christ Pantocrator, c. 1180-1194. Sedefkâr Mehmed Ağa, Sultan Ahmed Mosque,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இடைக்கால கலை: தெரியவில்லை, கிறிஸ்ட் பான்டோக்ரேட்டர், சி. 1180-1194. Sedefkâr Mehmed Ağa, சுல்தான் அகமது மசூதி,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ศิลปะยุคกลาง: ไม่ทราบ, Christ Pantocrator, c. 1180-1194. Sedefkâr Mehmed Ağa, มัสยิดสุลต่านอาเหม็ด,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Ortaçağ Sanatı: Bilinmiyor, İsa Pantokrator, c. 1180-1194. Sedefkâr Mehmed Ağa, Sultan Ahmed Camii,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Середньовічне мистецтво: невідомо, Христос Пантократор, бл. 1180-1194. Седефкар Мехмед Ага, мечеть Султана Ахмеда, 1616 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قرون وسطی کا فن: نامعلوم، کرائسٹ پینٹوکریٹر، سی۔ 1180-1194۔ Sedefkar Mehmed Ağa، سلطان احمد مسجد،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thời trung cổ: Không rõ, Christ Pantocrator, c. 1180-1194. Sedefkâr Mehmed Ağa, Nhà thờ Hồi giáo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34" name="Google Shape;534;g25a9f55e2cd_0_18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5a9f55e2cd_0_229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in two columns,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black death killed 30-60% of Europeans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Vdekja e zezë vrau 30-60% të evropianëve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የጥቁር ሞት 30-60% አውሮፓውያንን ገደለ</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أدى الموت الأسود إلى قتل ما بين 30% إلى 60% من الأوروبيين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Սեւ մահը սպանեց եվրոպացիների 30-60%-ին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mort negra va matar entre el 30 i el 60% dels europeus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黑死病夺走了30-60%的欧洲人的生命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Zwarte Dood doodde 30-60% van de Europeanen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مرگ سیاه باعث مرگ 30 تا 60 درصد اروپایی ها 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peste noire a tué 30 à 60 % des Européens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 Schwarze Tod tötete 30-60% der Europäer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કાળા મૃત્યુથી 30-60% યુરોપિયનો મૃત્યુ પામ્યા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मौत ने 30-60% यूरोपीय लोगों की जान ले 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peste nera uccise il 30-60% degli europei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黒死病はヨーロッパ人の30～60％を死滅させた。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흑사병으로 유럽인의 30~60%가 사망했습니다.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Mirina reş 30-60% ji Ewropiyan kuştin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Kematian hitam membunuh 30-60% orang Eropah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കറുത്ത മരണം 30-60% യൂറോപ്യന്മാരെ 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मृत्युले युरोपेलीहरूको 30-60% मारे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تور مرګ 30-60٪ اروپایان وژلي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peste negra matou 30-60% dos europeus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 ਮੌਤ ਨੇ ਯੂਰਪ ਦੇ 30-60% ਲੋਕਾਂ ਨੂੰ ਮਾਰ ਦਿੱਤਾ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Черная смерть убила 30–60 % европейцев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Црна смрт је убила 30-60% Европљана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Dhimashada madow waxay dishay 30-60% dadka reer Yurub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peste negra mató entre el 30 y el 60% de los europeos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Maot hideung maéhan 30-60% urang Éropa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Kifo cheusi kiliua 30-60% ya Wazungu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 svarta döden dödade 30-60 % av européerna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black death ay pumatay ng 30-60% ng mga Europeo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கருப்பு மரணம் 30-60% ஐரோப்பியர்களைக் கொன்றது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กาฬโรคคร่าชีวิตชาวยุโรปไป 30-60%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Kara ölüm Avrupalıların %30-60'ını öldürdü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Чорна смерть вбила 30-60% європейців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سیاہ فام موت نے 30-60% یورپیوں کو ہلاک کیا۔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Cái chết đen đã giết chết 30-60% người châu 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47" name="Google Shape;547;g25a9f55e2cd_0_22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f0dc44e3cd_0_48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f0dc44e3cd_0_4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f0dc44e3cd_0_4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f0dc44e3cd_0_4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d984a199d6_0_1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d984a199d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9b13481968_0_9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9b13481968_0_9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d984a199d6_0_2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d984a199d6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d984a199d6_0_1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d984a199d6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have not asked for a photo, please open your booklet and write your goal for next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don’t have a photo, please open your booklet and write your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kërkuar një foto, ju lutemi hapni broshurën tuaj dhe shkruani qëllimin tuaj për klasën tjetër.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 ካልጠየቅክ፣ እባክህ ቡክሌትህን ከፍተህ ለቀጣይ ክፍል ግብህን ጻፍ።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تطلب صورة، يرجى فتح كتيبك وكتابة هدفك للدرس القادم.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լուսանկար չես խնդրել, բացիր գրքույկդ և գրիր հաջորդ դասի նպատակդ: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demanat cap foto, obriu el teu quadern i escriu el teu objectiu per a la propera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如果您还没有要求拍照，请打开您的小册子并写下您下一节课的目标。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u geen foto hebt aangevraagd, open dan uw boekje en schrijf uw doel voor de volgende les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عکسی نخواسته اید، لطفا جزوه خود را باز کنید و هدف خود را برای کلاس بعدی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n'avez pas demandé de photo, veuillez ouvrir votre livret et écrire votre objectif pour le prochain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nicht um ein Foto gebeten haben, öffnen Sie bitte Ihr Heft und schreiben Sie Ihr Ziel für die nächste Unterrichtsstunde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ફોટો માંગ્યો નથી, તો કૃપા કરીને તમારી પુસ્તિકા ખોલો અને આગામી વર્ગ માટે તમારું લક્ષ્ય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आपने फोटो नहीं मांगा है, तो कृपया अपनी पुस्तिका खोलें और अगली कक्षा के लिए अपना लक्ष्य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hai richiesto una foto, apri il tuo opuscolo e scrivi il tuo obiettivo per la prossima lezione.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写真を依頼していない場合は、冊子を開いて次回の授業の目標を書いてください。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사진을 요청하지 않으셨다면 책자를 펴서 다음 수업의 목표를 적어주세요.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wêneyek nepirse, ji kerema xwe pirtûka xwe vekin û armanca xwe ya ji bo pola din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belum meminta foto, sila buka buku kecil anda dan tulis matlamat anda untuk kelas seterusnya.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ഫോട്ടോ ആവശ്യപ്പെട്ടിട്ടില്ലെങ്കിൽ, നിങ്ങളുടെ ബുക്ക്‌ലെറ്റ് തുറന്ന് അടുത്ത ക്ലാസിലേക്കുള്ള നിങ്ങളുടെ ലക്ഷ്യം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फोटोको लागि सोध्नु भएको छैन भने, कृपया आफ्नो पुस्तिका खोल्नुहोस् र अर्को कक्षाको लागि आफ्नो लक्ष्य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عکس غوښتنه نه ده کړې، نو مهرباني وکړئ خپل کتابچه خلاص کړئ او د راتلونکي ټولګي لپاره خپل هدف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pediu uma foto, abra seu livreto e escreva sua meta para a próxima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ਫੋਟੋ ਨਹੀਂ ਮੰਗੀ ਹੈ, ਤਾਂ ਕਿਰਪਾ ਕਰਕੇ ਆਪਣੀ ਕਿਤਾਬਚਾ ਖੋਲ੍ਹੋ ਅਤੇ ਅਗਲੀ ਕਲਾਸ ਲਈ ਆਪਣਾ ਟੀਚਾ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не запрашивали фотографию, пожалуйста, откройте свой буклет и напишите свою цель на следующее занятие.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нисте тражили фотографију, отворите своју књижицу и напишите свој циљ за следећи час.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waydiisan sawir, fadlan fur buug-yarahaaga oo qor hadafkaaga fasalka xiga.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solicitado una foto, abre tu folleto y escribe tu objetivo para la próxima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acan naroskeun poto, mangga buka buklet anjeun sareng tulis tujuan anjeun pikeun kelas salajengna.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haujaomba picha, tafadhali fungua kijitabu chako na uandike lengo lako la darasa lijalo.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har bett om ett foto, öppna ditt häfte och skriv ditt mål för nästa lektion.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hindi ka pa humingi ng larawan, mangyaring buksan ang iyong buklet at isulat ang iyong layunin para sa susunod na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புகைப்படம் கேட்கவில்லை என்றால், உங்கள் கையேட்டைத் திறந்து அடுத்த வகுப்பிற்கான இலக்கை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หากคุณไม่ได้ขอรูปถ่าย โปรดเปิดสมุดและเขียนเป้าหมายของคุณสำหรับชั้นเรียนครั้งต่อไป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 talebinde bulunmadıysanız lütfen kitapçığınızı açın ve bir sonraki derse yönelik hedefinizi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не просили фото, відкрийте свій буклет і напишіть свою мету для наступного заняття.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نے تصویر نہیں مانگی ہے تو براہ کرم اپنا کتابچہ کھولیں اور اگلی کلاس کے لیے اپنا مقصد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chưa yêu cầu chụp ảnh, vui lòng mở tập sách và viết mục tiêu cho buổi học tiếp theo.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03292b1f85_0_5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303292b1f85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start shading our portrait project, beginning with an area outside the face. We are also learning about Medieval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shading our portrait, starting outside the face, and learning about Medieval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fillojmë të hijezojmë projektin tonë të portretit, duke filluar me një zonë jashtë fytyrës. Po mësojmë edhe për artin mesjetar.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ፕሮጀክታችንን ከፊታችን ውጭ ካለው አካባቢ በመጀመር ጥላሸት መቀባት እንጀምራለን። ስለ ሜዲቫል ስነ ጥበብም እየተማርን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سنبدأ بتظليل مشروع رسم البورتريه، بدءًا من منطقة خارج الوجه. كما نتعلم عن فن العصور الوسطى.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ստվերել մեր դիմանկարային նախագիծը՝ սկսած դեմքից դուրս գտնվող տարածքից: Սովորում ենք նաև միջնադարյան արվեստի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Començarem a ombrejar el nostre projecte de retrat, començant per una zona fora de la cara. També estem aprenent sobre l'art medieval.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我们将开始为肖像画着色，从脸部以外的区域开始。我们还将学习中世纪艺术。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beginnen met het schaduwen van ons portretproject, beginnend met een gebied buiten het gezicht. We leren ook over middeleeuwse kunst.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می‌خواهیم پروژه پرتره‌مان را سایه بزنیم و از ناحیه‌ای خارج از صورت شروع کنیم. ما همچنین در مورد هنر قرون وسطی یاد می گیریم.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commencer à ombrer notre projet de portrait, en commençant par une zone extérieure au visage. Nous apprenons également l'art médiéval.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beginnen mit dem Schattieren unseres Porträtprojekts und beginnen dabei mit einem Bereich außerhalb des Gesichts. Wir lernen auch etwas über mittelalterliche Kunst.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અમારા પોટ્રેટ પ્રોજેક્ટને શેડ કરવાનું શરૂ કરવા જઈ રહ્યા છીએ, જેની શરૂઆત ચહેરાની બહારના વિસ્તારથી થાય છે. અમે મધ્યકાલીન કલા વિશે પણ શીખી રહ્યા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की शुरुआत चेहरे के बाहर वाले हिस्से से करते हुए, शेडिंग शुरू करने जा रहे हैं। हम मध्यकालीन कला के बारे में भी सीख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Inizieremo a ombreggiare il nostro progetto di ritratto, partendo da un'area esterna al viso. Impareremo anche qualcosa sull'arte medievale.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肖像画のプロジェクトでは、顔の外側から陰影をつけていきます。中世美術についても学びます。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 바깥쪽 부분부터 초상화 프로젝트에 음영을 넣어 보겠습니다. 중세 미술에 대해서도 배워보겠습니다.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dest bi siyakirina projeya xweya portreyê bikin, bi deverek li derveyî rû dest pê bikin. Em li ser hunera serdema navîn jî fêr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mula memayungi projek potret kami, bermula dengan kawasan di luar muka. Kami juga belajar tentang seni Zaman Pertengahan.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മുഖത്തിന് പുറത്തുള്ള ഒരു ഭാഗത്ത് തുടങ്ങി, ഞങ്ങളുടെ പോർട്രെയിറ്റ് പ്രോജക്റ്റ് ഷേഡിംഗ് ആരംഭിക്കാൻ പോകുന്നു. ഞങ്ങൾ മധ്യകാല കലയെക്കുറിച്ചും പഠിക്കുന്നു.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 छायांकन सुरु गर्न जाँदैछौं, अनुहार बाहिरको क्षेत्रबाट सुरु गर्दै। हामीले मध्यकालीन कलाको बारेमा पनि सिकिरहेका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د خپل پورټریټ پروژې سیوري پیل کړو، د مخ څخه بهر د یوې سیمې سره پیل کوو. موږ د منځنیو پیړیو هنرونو په اړه هم زده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começar a sombrear nosso projeto de retrato, começando por uma área externa ao rosto. Também estamos aprendendo sobre arte medieval.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ਆਪਣੇ ਪੋਰਟਰੇਟ ਪ੍ਰੋਜੈਕਟ ਨੂੰ ਸ਼ੇਡ ਕਰਨਾ ਸ਼ੁਰੂ ਕਰਨ ਜਾ ਰਹੇ ਹਾਂ, ਚਿਹਰੇ ਦੇ ਬਾਹਰਲੇ ਖੇਤਰ ਨਾਲ ਸ਼ੁਰੂ ਕਰਦੇ ਹੋਏ। ਅਸੀਂ ਮੱਧਕਾਲੀ ਕਲਾ ਬਾਰੇ ਵੀ ਸਿੱਖ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начнём с затенения нашего портретного проекта, начиная с области за пределами лица. Также мы изучим средневековое искусство.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Почећемо да сенчимо наш пројекат портрета, почевши од подручја изван лица. Учимо и о средњовековној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bilaabaynaa inaan hadheyno mashruucayaga sawirka, oo aan ka bilowno meel ka baxsan wejiga. Waxaan sidoo kale baraneynaa farshaxanka qarniyadii dhexe.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a empezar a sombrear nuestro proyecto de retrato, empezando por una zona exterior del rostro. También estamos aprendiendo sobre arte medieval.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bakal ngamimitian shading proyék potret urang, dimimitian ku wewengkon luar beungeut. Urang ogé diajar ngeunaan seni Abad Pertengahan.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Tutaanza kutia kivuli mradi wetu wa picha, tukianza na eneo nje ya uso. Pia tunajifunza kuhusu sanaa ya Zama za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 börja skugga vårt porträttprojekt, börja med ett område utanför ansiktet. Vi lär oss också om medeltida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Sisimulan namin ang pagtatabing sa aming portrait na proyekto, simula sa isang lugar sa labas ng mukha. Nag-aaral din kami tungkol sa sining ng Medieval.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முகத்திற்கு வெளியே ஒரு பகுதியில் தொடங்கி, எங்கள் உருவப்படத் திட்டத்தை நிழலிடத் தொடங்கப் போகிறோம். இடைக்காலக் கலையைப் பற்றியும் கற்றுக் கொண்டிருக்கிறோம்.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เราจะเริ่มลงเงาโครงงานภาพเหมือนของเรา โดยเริ่มจากบริเวณนอกใบหน้า เรายังเรียนรู้เกี่ยวกับศิลปะยุคกลางด้วย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projemize yüzün dışındaki bir alandan başlayarak gölgelendirmeyle başlayacağız. Ayrıca Orta Çağ sanatı hakkında da bilgi ediniyoruz.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почати затіняти наш проект портрета, починаючи з області за межами обличчя. Ми також вивчаємо середньовічне мистецтво.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اپنے پورٹریٹ پروجیکٹ کو شیڈنگ شروع کرنے جا رہے ہیں، جس کی شروعات چہرے کے باہر والے حصے سے ہوتی ہے۔ ہم قرون وسطی کے فن کے بارے میں بھی سیکھ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bắt đầu tô bóng cho dự án chân dung của mình, bắt đầu từ vùng bên ngoài khuôn mặt. Chúng ta cũng sẽ tìm hiểu về nghệ thuật thời Trung Cổ.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f27293b69b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f27293b69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83abed6e03_1_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83abed6e03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fdc95fd6aa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fdc95fd6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9" name="Google Shape;69;p1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0" name="Google Shape;70;p1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16"/>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3" name="Google Shape;73;p16"/>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4" name="Google Shape;74;p16"/>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5" name="Google Shape;75;p1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6" name="Google Shape;76;p16"/>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1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9" name="Google Shape;79;p17"/>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 name="Google Shape;80;p17"/>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1" name="Google Shape;81;p1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2" name="Google Shape;82;p1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18"/>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85" name="Google Shape;85;p18"/>
          <p:cNvSpPr/>
          <p:nvPr>
            <p:ph idx="2" type="pic"/>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86" name="Google Shape;86;p18"/>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87" name="Google Shape;87;p18"/>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18"/>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p18"/>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 name="Shape 90"/>
        <p:cNvGrpSpPr/>
        <p:nvPr/>
      </p:nvGrpSpPr>
      <p:grpSpPr>
        <a:xfrm>
          <a:off x="0" y="0"/>
          <a:ext cx="0" cy="0"/>
          <a:chOff x="0" y="0"/>
          <a:chExt cx="0" cy="0"/>
        </a:xfrm>
      </p:grpSpPr>
      <p:sp>
        <p:nvSpPr>
          <p:cNvPr id="91" name="Google Shape;91;p19"/>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2" name="Google Shape;92;p19"/>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3" name="Google Shape;93;p19"/>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94" name="Google Shape;94;p19"/>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5" name="Google Shape;95;p19"/>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6" name="Google Shape;96;p19"/>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2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9" name="Google Shape;99;p20"/>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 name="Google Shape;100;p2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 name="Google Shape;101;p20"/>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2" name="Shape 102"/>
        <p:cNvGrpSpPr/>
        <p:nvPr/>
      </p:nvGrpSpPr>
      <p:grpSpPr>
        <a:xfrm>
          <a:off x="0" y="0"/>
          <a:ext cx="0" cy="0"/>
          <a:chOff x="0" y="0"/>
          <a:chExt cx="0" cy="0"/>
        </a:xfrm>
      </p:grpSpPr>
      <p:sp>
        <p:nvSpPr>
          <p:cNvPr id="103" name="Google Shape;103;p21"/>
          <p:cNvSpPr txBox="1"/>
          <p:nvPr>
            <p:ph type="title"/>
          </p:nvPr>
        </p:nvSpPr>
        <p:spPr>
          <a:xfrm>
            <a:off x="630238" y="365125"/>
            <a:ext cx="7886700" cy="13257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04" name="Google Shape;104;p21"/>
          <p:cNvSpPr txBox="1"/>
          <p:nvPr>
            <p:ph idx="1" type="body"/>
          </p:nvPr>
        </p:nvSpPr>
        <p:spPr>
          <a:xfrm>
            <a:off x="630238" y="1681163"/>
            <a:ext cx="38688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05" name="Google Shape;105;p21"/>
          <p:cNvSpPr txBox="1"/>
          <p:nvPr>
            <p:ph idx="2" type="body"/>
          </p:nvPr>
        </p:nvSpPr>
        <p:spPr>
          <a:xfrm>
            <a:off x="630238" y="2505075"/>
            <a:ext cx="38688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6" name="Google Shape;106;p21"/>
          <p:cNvSpPr txBox="1"/>
          <p:nvPr>
            <p:ph idx="3" type="body"/>
          </p:nvPr>
        </p:nvSpPr>
        <p:spPr>
          <a:xfrm>
            <a:off x="4629150" y="1681163"/>
            <a:ext cx="38877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07" name="Google Shape;107;p21"/>
          <p:cNvSpPr txBox="1"/>
          <p:nvPr>
            <p:ph idx="4" type="body"/>
          </p:nvPr>
        </p:nvSpPr>
        <p:spPr>
          <a:xfrm>
            <a:off x="4629150" y="2505075"/>
            <a:ext cx="38877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8" name="Google Shape;108;p21"/>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9" name="Google Shape;109;p21"/>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0" name="Google Shape;110;p21"/>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1" name="Shape 111"/>
        <p:cNvGrpSpPr/>
        <p:nvPr/>
      </p:nvGrpSpPr>
      <p:grpSpPr>
        <a:xfrm>
          <a:off x="0" y="0"/>
          <a:ext cx="0" cy="0"/>
          <a:chOff x="0" y="0"/>
          <a:chExt cx="0" cy="0"/>
        </a:xfrm>
      </p:grpSpPr>
      <p:sp>
        <p:nvSpPr>
          <p:cNvPr id="112" name="Google Shape;112;p2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3" name="Google Shape;113;p22"/>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4" name="Google Shape;114;p22"/>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5" name="Google Shape;115;p22"/>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6" name="Google Shape;116;p22"/>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7" name="Google Shape;117;p22"/>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0" name="Google Shape;120;p2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21" name="Google Shape;121;p2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2" name="Google Shape;122;p2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 name="Google Shape;123;p2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2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6" name="Google Shape;126;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2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8" name="Google Shape;128;p2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9" name="Google Shape;129;p2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p25"/>
          <p:cNvSpPr txBox="1"/>
          <p:nvPr>
            <p:ph type="ctrTitle"/>
          </p:nvPr>
        </p:nvSpPr>
        <p:spPr>
          <a:xfrm>
            <a:off x="1143000" y="1122363"/>
            <a:ext cx="6858000" cy="2387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2" name="Google Shape;132;p25"/>
          <p:cNvSpPr txBox="1"/>
          <p:nvPr>
            <p:ph idx="1" type="subTitle"/>
          </p:nvPr>
        </p:nvSpPr>
        <p:spPr>
          <a:xfrm>
            <a:off x="1143000" y="3602038"/>
            <a:ext cx="6858000" cy="1655700"/>
          </a:xfrm>
          <a:prstGeom prst="rect">
            <a:avLst/>
          </a:prstGeom>
          <a:noFill/>
          <a:ln>
            <a:noFill/>
          </a:ln>
        </p:spPr>
        <p:txBody>
          <a:bodyPr anchorCtr="0" anchor="t" bIns="91425" lIns="91425" spcFirstLastPara="1" rIns="91425" wrap="square" tIns="91425">
            <a:noAutofit/>
          </a:bodyPr>
          <a:lstStyle>
            <a:lvl1pPr indent="0" lvl="0" marL="0" marR="0" rtl="0" algn="ctr">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0" lvl="1" marL="457200" marR="0" rtl="0" algn="ctr">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0" lvl="2" marL="914400" marR="0" rtl="0" algn="ctr">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0" lvl="3" marL="13716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0" lvl="4" marL="18288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33" name="Google Shape;133;p2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4" name="Google Shape;134;p2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5" name="Google Shape;135;p2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6" name="Shape 136"/>
        <p:cNvGrpSpPr/>
        <p:nvPr/>
      </p:nvGrpSpPr>
      <p:grpSpPr>
        <a:xfrm>
          <a:off x="0" y="0"/>
          <a:ext cx="0" cy="0"/>
          <a:chOff x="0" y="0"/>
          <a:chExt cx="0" cy="0"/>
        </a:xfrm>
      </p:grpSpPr>
      <p:sp>
        <p:nvSpPr>
          <p:cNvPr id="137" name="Google Shape;137;p26"/>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431800" lvl="0" marL="457200" rtl="0">
              <a:spcBef>
                <a:spcPts val="640"/>
              </a:spcBef>
              <a:spcAft>
                <a:spcPts val="0"/>
              </a:spcAft>
              <a:buSzPts val="32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39" name="Google Shape;139;p26"/>
          <p:cNvSpPr txBox="1"/>
          <p:nvPr>
            <p:ph idx="12" type="sldNum"/>
          </p:nvPr>
        </p:nvSpPr>
        <p:spPr>
          <a:xfrm>
            <a:off x="8490250" y="6241346"/>
            <a:ext cx="548700" cy="5247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 name="Shape 144"/>
        <p:cNvGrpSpPr/>
        <p:nvPr/>
      </p:nvGrpSpPr>
      <p:grpSpPr>
        <a:xfrm>
          <a:off x="0" y="0"/>
          <a:ext cx="0" cy="0"/>
          <a:chOff x="0" y="0"/>
          <a:chExt cx="0" cy="0"/>
        </a:xfrm>
      </p:grpSpPr>
      <p:grpSp>
        <p:nvGrpSpPr>
          <p:cNvPr id="145" name="Google Shape;145;p28"/>
          <p:cNvGrpSpPr/>
          <p:nvPr/>
        </p:nvGrpSpPr>
        <p:grpSpPr>
          <a:xfrm>
            <a:off x="4350279" y="3807170"/>
            <a:ext cx="443589" cy="140843"/>
            <a:chOff x="4137525" y="2915950"/>
            <a:chExt cx="869100" cy="207000"/>
          </a:xfrm>
        </p:grpSpPr>
        <p:sp>
          <p:nvSpPr>
            <p:cNvPr id="146" name="Google Shape;146;p28"/>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8"/>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8"/>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 name="Google Shape;149;p28"/>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0" name="Google Shape;150;p28"/>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1" name="Google Shape;151;p2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2" name="Shape 152"/>
        <p:cNvGrpSpPr/>
        <p:nvPr/>
      </p:nvGrpSpPr>
      <p:grpSpPr>
        <a:xfrm>
          <a:off x="0" y="0"/>
          <a:ext cx="0" cy="0"/>
          <a:chOff x="0" y="0"/>
          <a:chExt cx="0" cy="0"/>
        </a:xfrm>
      </p:grpSpPr>
      <p:sp>
        <p:nvSpPr>
          <p:cNvPr id="153" name="Google Shape;153;p29"/>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4" name="Google Shape;154;p2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5" name="Shape 155"/>
        <p:cNvGrpSpPr/>
        <p:nvPr/>
      </p:nvGrpSpPr>
      <p:grpSpPr>
        <a:xfrm>
          <a:off x="0" y="0"/>
          <a:ext cx="0" cy="0"/>
          <a:chOff x="0" y="0"/>
          <a:chExt cx="0" cy="0"/>
        </a:xfrm>
      </p:grpSpPr>
      <p:sp>
        <p:nvSpPr>
          <p:cNvPr id="156" name="Google Shape;156;p30"/>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57" name="Google Shape;157;p30"/>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8" name="Google Shape;158;p3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9" name="Shape 159"/>
        <p:cNvGrpSpPr/>
        <p:nvPr/>
      </p:nvGrpSpPr>
      <p:grpSpPr>
        <a:xfrm>
          <a:off x="0" y="0"/>
          <a:ext cx="0" cy="0"/>
          <a:chOff x="0" y="0"/>
          <a:chExt cx="0" cy="0"/>
        </a:xfrm>
      </p:grpSpPr>
      <p:sp>
        <p:nvSpPr>
          <p:cNvPr id="160" name="Google Shape;160;p3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1" name="Google Shape;161;p31"/>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2" name="Google Shape;162;p31"/>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3" name="Google Shape;163;p3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4" name="Shape 164"/>
        <p:cNvGrpSpPr/>
        <p:nvPr/>
      </p:nvGrpSpPr>
      <p:grpSpPr>
        <a:xfrm>
          <a:off x="0" y="0"/>
          <a:ext cx="0" cy="0"/>
          <a:chOff x="0" y="0"/>
          <a:chExt cx="0" cy="0"/>
        </a:xfrm>
      </p:grpSpPr>
      <p:sp>
        <p:nvSpPr>
          <p:cNvPr id="165" name="Google Shape;165;p32"/>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6" name="Google Shape;166;p3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7" name="Shape 167"/>
        <p:cNvGrpSpPr/>
        <p:nvPr/>
      </p:nvGrpSpPr>
      <p:grpSpPr>
        <a:xfrm>
          <a:off x="0" y="0"/>
          <a:ext cx="0" cy="0"/>
          <a:chOff x="0" y="0"/>
          <a:chExt cx="0" cy="0"/>
        </a:xfrm>
      </p:grpSpPr>
      <p:sp>
        <p:nvSpPr>
          <p:cNvPr id="168" name="Google Shape;168;p33"/>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9" name="Google Shape;169;p33"/>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70" name="Google Shape;170;p3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71" name="Shape 171"/>
        <p:cNvGrpSpPr/>
        <p:nvPr/>
      </p:nvGrpSpPr>
      <p:grpSpPr>
        <a:xfrm>
          <a:off x="0" y="0"/>
          <a:ext cx="0" cy="0"/>
          <a:chOff x="0" y="0"/>
          <a:chExt cx="0" cy="0"/>
        </a:xfrm>
      </p:grpSpPr>
      <p:sp>
        <p:nvSpPr>
          <p:cNvPr id="172" name="Google Shape;172;p34"/>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73" name="Google Shape;173;p3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4" name="Shape 174"/>
        <p:cNvGrpSpPr/>
        <p:nvPr/>
      </p:nvGrpSpPr>
      <p:grpSpPr>
        <a:xfrm>
          <a:off x="0" y="0"/>
          <a:ext cx="0" cy="0"/>
          <a:chOff x="0" y="0"/>
          <a:chExt cx="0" cy="0"/>
        </a:xfrm>
      </p:grpSpPr>
      <p:sp>
        <p:nvSpPr>
          <p:cNvPr id="175" name="Google Shape;175;p35"/>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6" name="Google Shape;176;p35"/>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177" name="Google Shape;177;p35"/>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8" name="Google Shape;178;p35"/>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79" name="Google Shape;179;p35"/>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80" name="Google Shape;180;p3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1" name="Shape 181"/>
        <p:cNvGrpSpPr/>
        <p:nvPr/>
      </p:nvGrpSpPr>
      <p:grpSpPr>
        <a:xfrm>
          <a:off x="0" y="0"/>
          <a:ext cx="0" cy="0"/>
          <a:chOff x="0" y="0"/>
          <a:chExt cx="0" cy="0"/>
        </a:xfrm>
      </p:grpSpPr>
      <p:sp>
        <p:nvSpPr>
          <p:cNvPr id="182" name="Google Shape;182;p36"/>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83" name="Google Shape;183;p3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4" name="Shape 184"/>
        <p:cNvGrpSpPr/>
        <p:nvPr/>
      </p:nvGrpSpPr>
      <p:grpSpPr>
        <a:xfrm>
          <a:off x="0" y="0"/>
          <a:ext cx="0" cy="0"/>
          <a:chOff x="0" y="0"/>
          <a:chExt cx="0" cy="0"/>
        </a:xfrm>
      </p:grpSpPr>
      <p:sp>
        <p:nvSpPr>
          <p:cNvPr id="185" name="Google Shape;185;p37"/>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6" name="Google Shape;186;p37"/>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87" name="Google Shape;187;p3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8" name="Shape 188"/>
        <p:cNvGrpSpPr/>
        <p:nvPr/>
      </p:nvGrpSpPr>
      <p:grpSpPr>
        <a:xfrm>
          <a:off x="0" y="0"/>
          <a:ext cx="0" cy="0"/>
          <a:chOff x="0" y="0"/>
          <a:chExt cx="0" cy="0"/>
        </a:xfrm>
      </p:grpSpPr>
      <p:sp>
        <p:nvSpPr>
          <p:cNvPr id="189" name="Google Shape;189;p3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3" name="Google Shape;63;p1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 name="Google Shape;64;p1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5" name="Google Shape;65;p1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40" name="Shape 140"/>
        <p:cNvGrpSpPr/>
        <p:nvPr/>
      </p:nvGrpSpPr>
      <p:grpSpPr>
        <a:xfrm>
          <a:off x="0" y="0"/>
          <a:ext cx="0" cy="0"/>
          <a:chOff x="0" y="0"/>
          <a:chExt cx="0" cy="0"/>
        </a:xfrm>
      </p:grpSpPr>
      <p:sp>
        <p:nvSpPr>
          <p:cNvPr id="141" name="Google Shape;141;p2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42" name="Google Shape;142;p2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43" name="Google Shape;143;p27"/>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hyperlink" Target="http://www.youtube.com/watch?v=cWn19nmM7k4" TargetMode="Externa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hyperlink" Target="http://www.youtube.com/watch?v=4sIgD8DkS0Y" TargetMode="External"/><Relationship Id="rId4" Type="http://schemas.openxmlformats.org/officeDocument/2006/relationships/image" Target="../media/image1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hyperlink" Target="http://www.youtube.com/watch?v=GpQzMX4ykI8" TargetMode="External"/><Relationship Id="rId4" Type="http://schemas.openxmlformats.org/officeDocument/2006/relationships/image" Target="../media/image1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image" Target="../media/image18.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4.jp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9.jpg"/><Relationship Id="rId4" Type="http://schemas.openxmlformats.org/officeDocument/2006/relationships/image" Target="../media/image2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2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3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29.jpg"/><Relationship Id="rId4" Type="http://schemas.openxmlformats.org/officeDocument/2006/relationships/image" Target="../media/image2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4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4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2.jpg"/><Relationship Id="rId4" Type="http://schemas.openxmlformats.org/officeDocument/2006/relationships/image" Target="../media/image2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3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3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3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4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4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31.jpg"/><Relationship Id="rId4" Type="http://schemas.openxmlformats.org/officeDocument/2006/relationships/image" Target="../media/image2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4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31.jpg"/><Relationship Id="rId4" Type="http://schemas.openxmlformats.org/officeDocument/2006/relationships/image" Target="../media/image4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1.xml"/><Relationship Id="rId3" Type="http://schemas.openxmlformats.org/officeDocument/2006/relationships/image" Target="../media/image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9"/>
          <p:cNvPicPr preferRelativeResize="0"/>
          <p:nvPr/>
        </p:nvPicPr>
        <p:blipFill>
          <a:blip r:embed="rId3">
            <a:alphaModFix/>
          </a:blip>
          <a:stretch>
            <a:fillRect/>
          </a:stretch>
        </p:blipFill>
        <p:spPr>
          <a:xfrm>
            <a:off x="0" y="0"/>
            <a:ext cx="9143987" cy="6858002"/>
          </a:xfrm>
          <a:prstGeom prst="rect">
            <a:avLst/>
          </a:prstGeom>
          <a:noFill/>
          <a:ln>
            <a:noFill/>
          </a:ln>
        </p:spPr>
      </p:pic>
      <p:sp>
        <p:nvSpPr>
          <p:cNvPr id="195" name="Google Shape;195;p39"/>
          <p:cNvSpPr txBox="1"/>
          <p:nvPr/>
        </p:nvSpPr>
        <p:spPr>
          <a:xfrm>
            <a:off x="4554825" y="0"/>
            <a:ext cx="45891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96" name="Google Shape;196;p39"/>
          <p:cNvSpPr txBox="1"/>
          <p:nvPr/>
        </p:nvSpPr>
        <p:spPr>
          <a:xfrm>
            <a:off x="493375" y="264055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portrait photos</a:t>
            </a:r>
            <a:endParaRPr b="1" sz="3000">
              <a:latin typeface="Average"/>
              <a:ea typeface="Average"/>
              <a:cs typeface="Average"/>
              <a:sym typeface="Average"/>
            </a:endParaRPr>
          </a:p>
        </p:txBody>
      </p:sp>
      <p:sp>
        <p:nvSpPr>
          <p:cNvPr id="197" name="Google Shape;197;p39"/>
          <p:cNvSpPr txBox="1"/>
          <p:nvPr/>
        </p:nvSpPr>
        <p:spPr>
          <a:xfrm>
            <a:off x="4796450" y="2640550"/>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98" name="Google Shape;198;p39"/>
          <p:cNvSpPr txBox="1"/>
          <p:nvPr/>
        </p:nvSpPr>
        <p:spPr>
          <a:xfrm>
            <a:off x="5155800" y="5474200"/>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99" name="Google Shape;199;p39"/>
          <p:cNvSpPr txBox="1"/>
          <p:nvPr/>
        </p:nvSpPr>
        <p:spPr>
          <a:xfrm>
            <a:off x="4233725" y="3728950"/>
            <a:ext cx="4858500" cy="19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3600">
                <a:solidFill>
                  <a:srgbClr val="00FF00"/>
                </a:solidFill>
                <a:latin typeface="Oswald"/>
                <a:ea typeface="Oswald"/>
                <a:cs typeface="Oswald"/>
                <a:sym typeface="Oswald"/>
              </a:rPr>
              <a:t>One chair per table only! </a:t>
            </a:r>
            <a:r>
              <a:rPr lang="en" sz="7200">
                <a:solidFill>
                  <a:srgbClr val="00FF00"/>
                </a:solidFill>
                <a:latin typeface="Oswald"/>
                <a:ea typeface="Oswald"/>
                <a:cs typeface="Oswald"/>
                <a:sym typeface="Oswald"/>
              </a:rPr>
              <a:t>📵</a:t>
            </a:r>
            <a:endParaRPr sz="7200">
              <a:solidFill>
                <a:srgbClr val="00FF00"/>
              </a:solidFill>
              <a:latin typeface="Oswald"/>
              <a:ea typeface="Oswald"/>
              <a:cs typeface="Oswald"/>
              <a:sym typeface="Oswald"/>
            </a:endParaRPr>
          </a:p>
        </p:txBody>
      </p:sp>
      <p:sp>
        <p:nvSpPr>
          <p:cNvPr id="200" name="Google Shape;200;p39"/>
          <p:cNvSpPr txBox="1"/>
          <p:nvPr/>
        </p:nvSpPr>
        <p:spPr>
          <a:xfrm>
            <a:off x="493375" y="4796075"/>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Folder with good copy paper</a:t>
            </a:r>
            <a:endParaRPr b="1" sz="3000">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9" title="portraitProcess-Stephanie Connor-Spring 2025-27282.jpg"/>
          <p:cNvPicPr preferRelativeResize="0"/>
          <p:nvPr/>
        </p:nvPicPr>
        <p:blipFill>
          <a:blip r:embed="rId3">
            <a:alphaModFix/>
          </a:blip>
          <a:stretch>
            <a:fillRect/>
          </a:stretch>
        </p:blipFill>
        <p:spPr>
          <a:xfrm>
            <a:off x="152400" y="152400"/>
            <a:ext cx="4914900" cy="6553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50" title="portraitProcess-Stephanie Connor-Spring 2025-27381.jpg"/>
          <p:cNvPicPr preferRelativeResize="0"/>
          <p:nvPr/>
        </p:nvPicPr>
        <p:blipFill>
          <a:blip r:embed="rId3">
            <a:alphaModFix/>
          </a:blip>
          <a:stretch>
            <a:fillRect/>
          </a:stretch>
        </p:blipFill>
        <p:spPr>
          <a:xfrm>
            <a:off x="152400" y="152400"/>
            <a:ext cx="4914900" cy="6553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51" title="portraitProcess-Stephanie Connor-Spring 2025-27530.jpg"/>
          <p:cNvPicPr preferRelativeResize="0"/>
          <p:nvPr/>
        </p:nvPicPr>
        <p:blipFill>
          <a:blip r:embed="rId3">
            <a:alphaModFix/>
          </a:blip>
          <a:stretch>
            <a:fillRect/>
          </a:stretch>
        </p:blipFill>
        <p:spPr>
          <a:xfrm>
            <a:off x="152400" y="152400"/>
            <a:ext cx="4914900" cy="6553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52" title="portraitProcess-Stephanie Connor-Spring 2025-27664.jpg"/>
          <p:cNvPicPr preferRelativeResize="0"/>
          <p:nvPr/>
        </p:nvPicPr>
        <p:blipFill>
          <a:blip r:embed="rId3">
            <a:alphaModFix/>
          </a:blip>
          <a:stretch>
            <a:fillRect/>
          </a:stretch>
        </p:blipFill>
        <p:spPr>
          <a:xfrm>
            <a:off x="152400" y="152400"/>
            <a:ext cx="4914900" cy="6553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53" title="portraitProcess-Stephanie Connor-Spring 2025-27833.jpg"/>
          <p:cNvPicPr preferRelativeResize="0"/>
          <p:nvPr/>
        </p:nvPicPr>
        <p:blipFill>
          <a:blip r:embed="rId3">
            <a:alphaModFix/>
          </a:blip>
          <a:stretch>
            <a:fillRect/>
          </a:stretch>
        </p:blipFill>
        <p:spPr>
          <a:xfrm>
            <a:off x="152400" y="152400"/>
            <a:ext cx="4914900" cy="6553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54" title="portraitProcess-Stephanie Connor-Spring 2025-27926.jpg"/>
          <p:cNvPicPr preferRelativeResize="0"/>
          <p:nvPr/>
        </p:nvPicPr>
        <p:blipFill>
          <a:blip r:embed="rId3">
            <a:alphaModFix/>
          </a:blip>
          <a:stretch>
            <a:fillRect/>
          </a:stretch>
        </p:blipFill>
        <p:spPr>
          <a:xfrm>
            <a:off x="152400" y="152400"/>
            <a:ext cx="4914900" cy="6553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55" title="portrait-Stephanie Connor-Spring 2025-28145.jpg"/>
          <p:cNvPicPr preferRelativeResize="0"/>
          <p:nvPr/>
        </p:nvPicPr>
        <p:blipFill>
          <a:blip r:embed="rId3">
            <a:alphaModFix/>
          </a:blip>
          <a:stretch>
            <a:fillRect/>
          </a:stretch>
        </p:blipFill>
        <p:spPr>
          <a:xfrm>
            <a:off x="152400" y="152400"/>
            <a:ext cx="5013198" cy="6553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56"/>
          <p:cNvPicPr preferRelativeResize="0"/>
          <p:nvPr/>
        </p:nvPicPr>
        <p:blipFill>
          <a:blip r:embed="rId3">
            <a:alphaModFix/>
          </a:blip>
          <a:stretch>
            <a:fillRect/>
          </a:stretch>
        </p:blipFill>
        <p:spPr>
          <a:xfrm>
            <a:off x="0" y="0"/>
            <a:ext cx="5246370" cy="6858000"/>
          </a:xfrm>
          <a:prstGeom prst="rect">
            <a:avLst/>
          </a:prstGeom>
          <a:noFill/>
          <a:ln>
            <a:noFill/>
          </a:ln>
        </p:spPr>
      </p:pic>
      <p:sp>
        <p:nvSpPr>
          <p:cNvPr id="299" name="Google Shape;299;p56"/>
          <p:cNvSpPr txBox="1"/>
          <p:nvPr/>
        </p:nvSpPr>
        <p:spPr>
          <a:xfrm>
            <a:off x="5246370" y="0"/>
            <a:ext cx="3897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Stephanie Connor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coloured pencil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descr="Translations" id="205" name="Google Shape;205;p40"/>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50">
                <a:solidFill>
                  <a:srgbClr val="AAAAAA"/>
                </a:solidFill>
                <a:latin typeface="Average"/>
                <a:ea typeface="Average"/>
                <a:cs typeface="Average"/>
                <a:sym typeface="Average"/>
              </a:rPr>
              <a:t>ትላንትና ፎቶ ካላገኙ የዛሬውን ግብ አስረከቡ።</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إذا لم تحصل على صورة بالأمس، قم بتسليم هدف اليوم.</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Si ahir no us vau fer cap foto, entrega l'objectiu d'avui.</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如果你昨天没有拍照，就交出今天的目标。</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اگر دیروز عکسی نگرفتید، هدف امروز را تحویل بگیرید..</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यदि आपको कल कोई फोटो नहीं मिली, तो आज का लक्ष्य जमा करें..</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昨日写真を撮れなかった方は、今日の目標を提出してください。</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어제 사진을 찍지 못했다면, 오늘의 목표를 제출하세요.</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Ger we duh wêneyek negirtibe, destê xwe bidin armanca îro..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Se você não conseguiu tirar uma foto ontem, entregue a meta de hoje.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ਜੇਕਰ ਤੁਹਾਨੂੰ ਕੱਲ੍ਹ ਫੋਟੋ ਨਹੀਂ ਮਿਲੀ, ਤਾਂ ਅੱਜ ਦੇ ਟੀਚੇ ਵਿੱਚ ਹੱਥ ਪਾਓ..</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Если вы не сделали фотографию вчера, сдайте сегодняшнюю цель.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Haddi aanad helin sawir shalayto, gacanta geli yoolka maanta</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Si no conseguiste una foto ayer, entrega el objetivo de hoy.</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Ikiwa hukupata picha jana, weka lengo la leo..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Kung hindi ka nakakuha ng larawan kahapon, ibigay ang layunin ngayon..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Dün fotoğraf çekemediyseniz, bugünün golünü gönderin.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Якщо ви не отримали фото вчора, вкажіть сьогоднішню ціль.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Nếu bạn không chụp được ảnh ngày hôm qua, hãy nộp mục tiêu của ngày hôm nay.</a:t>
            </a:r>
            <a:endParaRPr sz="1650">
              <a:solidFill>
                <a:srgbClr val="CACACA"/>
              </a:solidFill>
              <a:latin typeface="Average"/>
              <a:ea typeface="Average"/>
              <a:cs typeface="Average"/>
              <a:sym typeface="Average"/>
            </a:endParaRPr>
          </a:p>
        </p:txBody>
      </p:sp>
      <p:grpSp>
        <p:nvGrpSpPr>
          <p:cNvPr id="206" name="Google Shape;206;p40"/>
          <p:cNvGrpSpPr/>
          <p:nvPr/>
        </p:nvGrpSpPr>
        <p:grpSpPr>
          <a:xfrm>
            <a:off x="0" y="0"/>
            <a:ext cx="3668700" cy="6858300"/>
            <a:chOff x="0" y="0"/>
            <a:chExt cx="3668700" cy="6858300"/>
          </a:xfrm>
        </p:grpSpPr>
        <p:sp>
          <p:nvSpPr>
            <p:cNvPr descr="Translations" id="207" name="Google Shape;207;p40"/>
            <p:cNvSpPr txBox="1"/>
            <p:nvPr/>
          </p:nvSpPr>
          <p:spPr>
            <a:xfrm>
              <a:off x="0" y="4022700"/>
              <a:ext cx="3668700" cy="283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If you </a:t>
              </a:r>
              <a:r>
                <a:rPr lang="en" sz="3400">
                  <a:solidFill>
                    <a:srgbClr val="E06666"/>
                  </a:solidFill>
                  <a:latin typeface="Oswald"/>
                  <a:ea typeface="Oswald"/>
                  <a:cs typeface="Oswald"/>
                  <a:sym typeface="Oswald"/>
                </a:rPr>
                <a:t>did not</a:t>
              </a:r>
              <a:r>
                <a:rPr lang="en" sz="3400">
                  <a:solidFill>
                    <a:srgbClr val="FFFFFF"/>
                  </a:solidFill>
                  <a:latin typeface="Oswald"/>
                  <a:ea typeface="Oswald"/>
                  <a:cs typeface="Oswald"/>
                  <a:sym typeface="Oswald"/>
                </a:rPr>
                <a:t> have a </a:t>
              </a:r>
              <a:r>
                <a:rPr lang="en" sz="3400">
                  <a:solidFill>
                    <a:srgbClr val="00FF00"/>
                  </a:solidFill>
                  <a:latin typeface="Oswald"/>
                  <a:ea typeface="Oswald"/>
                  <a:cs typeface="Oswald"/>
                  <a:sym typeface="Oswald"/>
                </a:rPr>
                <a:t>photo yesterday</a:t>
              </a:r>
              <a:r>
                <a:rPr lang="en" sz="3400">
                  <a:solidFill>
                    <a:srgbClr val="FFFFFF"/>
                  </a:solidFill>
                  <a:latin typeface="Oswald"/>
                  <a:ea typeface="Oswald"/>
                  <a:cs typeface="Oswald"/>
                  <a:sym typeface="Oswald"/>
                </a:rPr>
                <a:t>, open your booklet so I can check the </a:t>
              </a:r>
              <a:r>
                <a:rPr lang="en" sz="3400">
                  <a:solidFill>
                    <a:srgbClr val="00FF00"/>
                  </a:solidFill>
                  <a:latin typeface="Oswald"/>
                  <a:ea typeface="Oswald"/>
                  <a:cs typeface="Oswald"/>
                  <a:sym typeface="Oswald"/>
                </a:rPr>
                <a:t>today’s goal </a:t>
              </a:r>
              <a:r>
                <a:rPr lang="en" sz="3400">
                  <a:solidFill>
                    <a:srgbClr val="FFFFFF"/>
                  </a:solidFill>
                  <a:latin typeface="Oswald"/>
                  <a:ea typeface="Oswald"/>
                  <a:cs typeface="Oswald"/>
                  <a:sym typeface="Oswald"/>
                </a:rPr>
                <a:t>for today.</a:t>
              </a:r>
              <a:endParaRPr sz="3400">
                <a:solidFill>
                  <a:srgbClr val="FFFFFF"/>
                </a:solidFill>
                <a:latin typeface="Oswald"/>
                <a:ea typeface="Oswald"/>
                <a:cs typeface="Oswald"/>
                <a:sym typeface="Oswald"/>
              </a:endParaRPr>
            </a:p>
          </p:txBody>
        </p:sp>
        <p:sp>
          <p:nvSpPr>
            <p:cNvPr id="208" name="Google Shape;208;p40"/>
            <p:cNvSpPr txBox="1"/>
            <p:nvPr/>
          </p:nvSpPr>
          <p:spPr>
            <a:xfrm>
              <a:off x="613050" y="0"/>
              <a:ext cx="2442600" cy="86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 or </a:t>
              </a:r>
              <a:endParaRPr sz="5400">
                <a:solidFill>
                  <a:srgbClr val="FFFFFF"/>
                </a:solidFill>
                <a:latin typeface="Oswald"/>
                <a:ea typeface="Oswald"/>
                <a:cs typeface="Oswald"/>
                <a:sym typeface="Oswald"/>
              </a:endParaRPr>
            </a:p>
          </p:txBody>
        </p:sp>
        <p:pic>
          <p:nvPicPr>
            <p:cNvPr id="209" name="Google Shape;209;p40"/>
            <p:cNvPicPr preferRelativeResize="0"/>
            <p:nvPr/>
          </p:nvPicPr>
          <p:blipFill>
            <a:blip r:embed="rId3">
              <a:alphaModFix/>
            </a:blip>
            <a:stretch>
              <a:fillRect/>
            </a:stretch>
          </p:blipFill>
          <p:spPr>
            <a:xfrm>
              <a:off x="613050" y="861700"/>
              <a:ext cx="2442600" cy="3161012"/>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8"/>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00FF00"/>
                </a:solidFill>
                <a:latin typeface="Oswald"/>
                <a:ea typeface="Oswald"/>
                <a:cs typeface="Oswald"/>
                <a:sym typeface="Oswald"/>
              </a:rPr>
              <a:t>Each day</a:t>
            </a:r>
            <a:r>
              <a:rPr lang="en" sz="5400">
                <a:solidFill>
                  <a:srgbClr val="FFFFFF"/>
                </a:solidFill>
                <a:latin typeface="Oswald"/>
                <a:ea typeface="Oswald"/>
                <a:cs typeface="Oswald"/>
                <a:sym typeface="Oswald"/>
              </a:rPr>
              <a:t> you share a public progress photo you will have </a:t>
            </a:r>
            <a:r>
              <a:rPr lang="en" sz="5400">
                <a:solidFill>
                  <a:srgbClr val="00FF00"/>
                </a:solidFill>
                <a:latin typeface="Oswald"/>
                <a:ea typeface="Oswald"/>
                <a:cs typeface="Oswald"/>
                <a:sym typeface="Oswald"/>
              </a:rPr>
              <a:t>one less goal </a:t>
            </a:r>
            <a:r>
              <a:rPr lang="en"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309" name="Google Shape;309;p58"/>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9"/>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315" name="Google Shape;315;p59"/>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316" name="Google Shape;316;p59"/>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60"/>
          <p:cNvPicPr preferRelativeResize="0"/>
          <p:nvPr/>
        </p:nvPicPr>
        <p:blipFill>
          <a:blip r:embed="rId3">
            <a:alphaModFix/>
          </a:blip>
          <a:stretch>
            <a:fillRect/>
          </a:stretch>
        </p:blipFill>
        <p:spPr>
          <a:xfrm>
            <a:off x="0" y="1333071"/>
            <a:ext cx="4572000" cy="3429857"/>
          </a:xfrm>
          <a:prstGeom prst="rect">
            <a:avLst/>
          </a:prstGeom>
          <a:noFill/>
          <a:ln>
            <a:noFill/>
          </a:ln>
        </p:spPr>
      </p:pic>
      <p:pic>
        <p:nvPicPr>
          <p:cNvPr id="322" name="Google Shape;322;p60"/>
          <p:cNvPicPr preferRelativeResize="0"/>
          <p:nvPr/>
        </p:nvPicPr>
        <p:blipFill>
          <a:blip r:embed="rId4">
            <a:alphaModFix/>
          </a:blip>
          <a:stretch>
            <a:fillRect/>
          </a:stretch>
        </p:blipFill>
        <p:spPr>
          <a:xfrm>
            <a:off x="4572000" y="1333071"/>
            <a:ext cx="4572000" cy="3429857"/>
          </a:xfrm>
          <a:prstGeom prst="rect">
            <a:avLst/>
          </a:prstGeom>
          <a:noFill/>
          <a:ln>
            <a:noFill/>
          </a:ln>
        </p:spPr>
      </p:pic>
      <p:sp>
        <p:nvSpPr>
          <p:cNvPr id="323" name="Google Shape;323;p60"/>
          <p:cNvSpPr txBox="1"/>
          <p:nvPr/>
        </p:nvSpPr>
        <p:spPr>
          <a:xfrm>
            <a:off x="0" y="6096000"/>
            <a:ext cx="9144000" cy="76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Chloe Willett</a:t>
            </a:r>
            <a:r>
              <a:rPr lang="en" sz="3000">
                <a:solidFill>
                  <a:srgbClr val="888888"/>
                </a:solidFill>
                <a:latin typeface="Oswald"/>
                <a:ea typeface="Oswald"/>
                <a:cs typeface="Oswald"/>
                <a:sym typeface="Oswald"/>
              </a:rPr>
              <a:t> at Sackville High, Thursday, September 18th</a:t>
            </a:r>
            <a:endParaRPr sz="3000">
              <a:solidFill>
                <a:srgbClr val="888888"/>
              </a:solidFill>
              <a:latin typeface="Oswald"/>
              <a:ea typeface="Oswald"/>
              <a:cs typeface="Oswald"/>
              <a:sym typeface="Oswa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61"/>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Work-in-progress photos taken so far</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FFFFFF"/>
              </a:solidFill>
              <a:latin typeface="Oswald"/>
              <a:ea typeface="Oswald"/>
              <a:cs typeface="Oswald"/>
              <a:sym typeface="Oswald"/>
            </a:endParaRPr>
          </a:p>
          <a:p>
            <a:pPr indent="0" lvl="0" marL="0" rtl="0" algn="ctr">
              <a:spcBef>
                <a:spcPts val="0"/>
              </a:spcBef>
              <a:spcAft>
                <a:spcPts val="0"/>
              </a:spcAft>
              <a:buNone/>
            </a:pPr>
            <a:r>
              <a:rPr lang="en" sz="3000">
                <a:solidFill>
                  <a:srgbClr val="FFFFFF"/>
                </a:solidFill>
                <a:latin typeface="Oswald"/>
                <a:ea typeface="Oswald"/>
                <a:cs typeface="Oswald"/>
                <a:sym typeface="Oswald"/>
              </a:rPr>
              <a:t>TEAM Axolotl</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Photos and goals for Drapak's section 7</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صور من العمل الجاري تم التقاطها حتى الآن</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迄今为止拍摄的正在进行中的照片</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عکس های در دست اقدام که تاکنون گرفته شده است</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अब तक ली गई कार्य-प्रगति की तस्वीरें</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현재까지 촬영된 작업 진행 사진</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Фотографии в процессе работы, сделанные на данный момент</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До сада снимљене фотографије у току</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Fotos del trabajo en progreso tomadas hasta ahora.</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Mga larawang ginagawa sa ngayon</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На даний момент зроблено незавершені фотографії</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Hình ảnh đang thực hiện được chụp cho đến nay</a:t>
            </a:r>
            <a:endParaRPr sz="1800">
              <a:solidFill>
                <a:srgbClr val="888888"/>
              </a:solidFill>
              <a:latin typeface="Average"/>
              <a:ea typeface="Average"/>
              <a:cs typeface="Average"/>
              <a:sym typeface="Average"/>
            </a:endParaRPr>
          </a:p>
        </p:txBody>
      </p:sp>
      <p:sp>
        <p:nvSpPr>
          <p:cNvPr id="329" name="Google Shape;329;p61"/>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DDDDDD"/>
                </a:solidFill>
                <a:latin typeface="Average"/>
                <a:ea typeface="Average"/>
                <a:cs typeface="Average"/>
                <a:sym typeface="Average"/>
              </a:rPr>
              <a:t>Emma Baker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Jathniel Batugal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Wesley Baur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Zy Beals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Kieran Bourke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Henry Bretzler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Vince Clark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Emily Diaczenko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Isaak Donahue-LeDrew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Huda Elkord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Ava Galbraith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Hebziba Gebretatios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Nikhil Gopaldu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Colton Henneberry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Dom Hyslop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Jenine Jalghom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Samson Kebede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Matt Leclair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Julia Locke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Arthur Moulton     </a:t>
            </a:r>
            <a:r>
              <a:rPr lang="en">
                <a:solidFill>
                  <a:srgbClr val="DDDDDD"/>
                </a:solidFill>
                <a:latin typeface="Average"/>
                <a:ea typeface="Average"/>
                <a:cs typeface="Average"/>
                <a:sym typeface="Average"/>
              </a:rPr>
              <a:t>📷📷</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Jack Clark Munroe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George Nickerson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Aida Pocklington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Melody Rance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Adele Ritchie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Keona Ross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Oliver Rutherford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Sana Salih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Lena Scott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Max Sulewski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Isabelle Tummers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Viktor Yadvizhyn     📷📷</a:t>
            </a:r>
            <a:endParaRPr>
              <a:solidFill>
                <a:srgbClr val="DDDDDD"/>
              </a:solidFill>
              <a:latin typeface="Average"/>
              <a:ea typeface="Average"/>
              <a:cs typeface="Average"/>
              <a:sym typeface="Averag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graphicFrame>
        <p:nvGraphicFramePr>
          <p:cNvPr id="338" name="Google Shape;338;p63"/>
          <p:cNvGraphicFramePr/>
          <p:nvPr/>
        </p:nvGraphicFramePr>
        <p:xfrm>
          <a:off x="1156625" y="137313"/>
          <a:ext cx="3000000" cy="3000000"/>
        </p:xfrm>
        <a:graphic>
          <a:graphicData uri="http://schemas.openxmlformats.org/drawingml/2006/table">
            <a:tbl>
              <a:tblPr>
                <a:noFill/>
                <a:tableStyleId>{F79CD893-E71D-4728-A3A3-A86E879B4090}</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15</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18</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22</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24</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1900">
                          <a:solidFill>
                            <a:srgbClr val="6AA84F"/>
                          </a:solidFill>
                          <a:latin typeface="Oswald"/>
                          <a:ea typeface="Oswald"/>
                          <a:cs typeface="Oswald"/>
                          <a:sym typeface="Oswald"/>
                        </a:rPr>
                        <a:t>Phoenix Phest</a:t>
                      </a:r>
                      <a:endParaRPr sz="19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1900">
                          <a:solidFill>
                            <a:srgbClr val="6AA84F"/>
                          </a:solidFill>
                          <a:latin typeface="Oswald"/>
                          <a:ea typeface="Oswald"/>
                          <a:cs typeface="Oswald"/>
                          <a:sym typeface="Oswald"/>
                        </a:rPr>
                        <a:t>/ </a:t>
                      </a:r>
                      <a:r>
                        <a:rPr lang="en" sz="1900">
                          <a:solidFill>
                            <a:srgbClr val="6AA84F"/>
                          </a:solidFill>
                          <a:latin typeface="Oswald"/>
                          <a:ea typeface="Oswald"/>
                          <a:cs typeface="Oswald"/>
                          <a:sym typeface="Oswald"/>
                        </a:rPr>
                        <a:t>Final adjustments</a:t>
                      </a:r>
                      <a:endParaRPr sz="43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graphicFrame>
        <p:nvGraphicFramePr>
          <p:cNvPr id="343" name="Google Shape;343;p64"/>
          <p:cNvGraphicFramePr/>
          <p:nvPr/>
        </p:nvGraphicFramePr>
        <p:xfrm>
          <a:off x="138" y="0"/>
          <a:ext cx="3000000" cy="3000000"/>
        </p:xfrm>
        <a:graphic>
          <a:graphicData uri="http://schemas.openxmlformats.org/drawingml/2006/table">
            <a:tbl>
              <a:tblPr>
                <a:noFill/>
                <a:tableStyleId>{FC74E16F-11CE-4A1E-901B-4C31AEA0C73E}</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65"/>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349" name="Google Shape;349;p65"/>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350" name="Google Shape;350;p65"/>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351" name="Google Shape;351;p65"/>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352" name="Google Shape;352;p65"/>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353" name="Google Shape;353;p65"/>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354" name="Google Shape;354;p65"/>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descr="Maya Tugwell, self-portrait, Spring 2020. &#10;&#10;Maya started two versions. The first was made with graphite and watercolour, but Maya was not happy with the result. The final version was made with graphite on paper.&#10;&#10;Visual Arts 10 at Citadel High School.&#10;Halifax, Nova Scotia, Canada." id="363" name="Google Shape;363;p67" title="Maya Tugwell's portrait time-lapse from Spring 2020">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descr="Translations" id="214" name="Google Shape;214;p41"/>
          <p:cNvSpPr txBox="1"/>
          <p:nvPr/>
        </p:nvSpPr>
        <p:spPr>
          <a:xfrm>
            <a:off x="2514950" y="0"/>
            <a:ext cx="6629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የቁም ሥዕላችንን እየገለፍን ከፊታችን ውጪ በመጀመር ስለመካከለኛውቫል ጥበብ እየተማርን ነው።</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نحن نقوم بتظليل صورتنا، بدءًا من خارج الوجه، ونتعلم عن الفن في العصور الوسطى.</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Estem ombrejant el nostre retrat, començant fora de la cara i aprenent sobre l'art medieval.</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我们正在为肖像画上阴影，从脸部外部开始，并了解中世纪艺术。</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ما در حال سایه زدن به پرتره خود هستیم، از خارج از چهره شروع می کنیم و در مورد هنر قرون وسطی یاد می گیریم.</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हम अपने चित्र पर छाया डाल रहे हैं, चेहरे के बाहर से शुरुआत कर रहे हैं, और मध्यकालीन कला के बारे में सीख रहे 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私たちは顔の外側から肖像画に陰影をつけながら、中世の芸術について学んでいます。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우리는 얼굴 바깥쪽부터 초상화에 음영을 입히고 중세 미술에 대해 알아갑니다.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Em portreya xwe siya dikin, li derveyî rû dest pê dikin, û hunera serdema navîn fêr dibin.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Estamos sombreando nosso retrato, começando do lado de fora do rosto, e aprendendo sobre arte medieval.</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ਅਸੀਂ ਆਪਣੇ ਪੋਰਟਰੇਟ ਨੂੰ ਰੰਗਤ ਕਰ ਰਹੇ ਹਾਂ, ਚਿਹਰੇ ਤੋਂ ਬਾਹਰ ਸ਼ੁਰੂ ਕਰ ਰਹੇ ਹਾਂ, ਅਤੇ ਮੱਧਕਾਲੀ ਕਲਾ ਬਾਰੇ ਸਿੱਖ ਰਹੇ 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Мы заштриховываем наш портрет, начиная с внешней стороны лица, и изучаем средневековое искусство.</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Waxa aanu hadhaynaa sawirkayaga, waxaanu ka bilaabaynaa meel ka baxsan wejiga, waxaanu baranaynaa farshaxanka qarniyadii dhexe.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Estamos sombreando nuestro retrato, comenzando por el exterior de la cara, y aprendiendo sobre el arte medieval.</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Tunaweka kivuli picha yetu, kuanzia nje ya uso, na kujifunza kuhusu sanaa ya Zama za Kati.</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Inilalagay namin ang aming larawan, nagsisimula sa labas ng mukha, at natututo tungkol sa sining ng Medieval.</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Portremizi yüzün dışından başlayarak gölgelendiriyoruz ve Ortaçağ sanatını öğreniyoruz.</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Ми заштриховуємо наш портрет, починаючи з меж обличчя, і вивчаємо середньовічне мистецтво.</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Chúng ta đang tô bóng chân dung, bắt đầu từ bên ngoài khuôn mặt và tìm hiểu về nghệ thuật thời Trung cổ.</a:t>
            </a:r>
            <a:endParaRPr sz="1350">
              <a:solidFill>
                <a:srgbClr val="AAAAAA"/>
              </a:solidFill>
              <a:latin typeface="Average"/>
              <a:ea typeface="Average"/>
              <a:cs typeface="Average"/>
              <a:sym typeface="Average"/>
            </a:endParaRPr>
          </a:p>
        </p:txBody>
      </p:sp>
      <p:sp>
        <p:nvSpPr>
          <p:cNvPr id="215" name="Google Shape;215;p41"/>
          <p:cNvSpPr txBox="1"/>
          <p:nvPr/>
        </p:nvSpPr>
        <p:spPr>
          <a:xfrm>
            <a:off x="-100" y="0"/>
            <a:ext cx="2514300" cy="107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216" name="Google Shape;216;p41"/>
          <p:cNvPicPr preferRelativeResize="0"/>
          <p:nvPr/>
        </p:nvPicPr>
        <p:blipFill>
          <a:blip r:embed="rId3">
            <a:alphaModFix/>
          </a:blip>
          <a:stretch>
            <a:fillRect/>
          </a:stretch>
        </p:blipFill>
        <p:spPr>
          <a:xfrm>
            <a:off x="114050" y="1075211"/>
            <a:ext cx="2286000" cy="2994660"/>
          </a:xfrm>
          <a:prstGeom prst="rect">
            <a:avLst/>
          </a:prstGeom>
          <a:noFill/>
          <a:ln>
            <a:noFill/>
          </a:ln>
        </p:spPr>
      </p:pic>
      <p:sp>
        <p:nvSpPr>
          <p:cNvPr id="217" name="Google Shape;217;p41"/>
          <p:cNvSpPr txBox="1"/>
          <p:nvPr/>
        </p:nvSpPr>
        <p:spPr>
          <a:xfrm>
            <a:off x="-925" y="4069875"/>
            <a:ext cx="2515800" cy="278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100">
                <a:solidFill>
                  <a:srgbClr val="CACACA"/>
                </a:solidFill>
                <a:latin typeface="Average"/>
                <a:ea typeface="Average"/>
                <a:cs typeface="Average"/>
                <a:sym typeface="Average"/>
              </a:rPr>
              <a:t>We are going to</a:t>
            </a:r>
            <a:r>
              <a:rPr b="1" lang="en" sz="2100">
                <a:solidFill>
                  <a:srgbClr val="FFFFFF"/>
                </a:solidFill>
                <a:latin typeface="Average"/>
                <a:ea typeface="Average"/>
                <a:cs typeface="Average"/>
                <a:sym typeface="Average"/>
              </a:rPr>
              <a:t> start shading</a:t>
            </a:r>
            <a:r>
              <a:rPr lang="en" sz="2100">
                <a:solidFill>
                  <a:srgbClr val="CACACA"/>
                </a:solidFill>
                <a:latin typeface="Average"/>
                <a:ea typeface="Average"/>
                <a:cs typeface="Average"/>
                <a:sym typeface="Average"/>
              </a:rPr>
              <a:t> our portrait project, beginning with an area </a:t>
            </a:r>
            <a:r>
              <a:rPr b="1" lang="en" sz="2100">
                <a:solidFill>
                  <a:srgbClr val="FFFFFF"/>
                </a:solidFill>
                <a:latin typeface="Average"/>
                <a:ea typeface="Average"/>
                <a:cs typeface="Average"/>
                <a:sym typeface="Average"/>
              </a:rPr>
              <a:t>outside the face</a:t>
            </a:r>
            <a:r>
              <a:rPr lang="en" sz="2100">
                <a:solidFill>
                  <a:srgbClr val="CACACA"/>
                </a:solidFill>
                <a:latin typeface="Average"/>
                <a:ea typeface="Average"/>
                <a:cs typeface="Average"/>
                <a:sym typeface="Average"/>
              </a:rPr>
              <a:t>. We are also learning about </a:t>
            </a:r>
            <a:r>
              <a:rPr b="1" lang="en" sz="2100">
                <a:solidFill>
                  <a:srgbClr val="FFFFFF"/>
                </a:solidFill>
                <a:latin typeface="Average"/>
                <a:ea typeface="Average"/>
                <a:cs typeface="Average"/>
                <a:sym typeface="Average"/>
              </a:rPr>
              <a:t>Medieval art</a:t>
            </a:r>
            <a:r>
              <a:rPr lang="en" sz="2100">
                <a:solidFill>
                  <a:srgbClr val="CACACA"/>
                </a:solidFill>
                <a:latin typeface="Average"/>
                <a:ea typeface="Average"/>
                <a:cs typeface="Average"/>
                <a:sym typeface="Average"/>
              </a:rPr>
              <a:t>.</a:t>
            </a:r>
            <a:endParaRPr sz="11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Rudy Harris, graphite on paper, Spring 2020.&#10;Visual Arts 10 at Citadel High School.&#10;Halifax, Nova Scotia, Canada." id="368" name="Google Shape;368;p68" title="Rudy Harris' portrait time-lapse from Spring 2020">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69" title="2 Tips to make eyes look more realistic #shorts #drawingtipsandtricks #drawingtips">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7" name="Shape 377"/>
        <p:cNvGrpSpPr/>
        <p:nvPr/>
      </p:nvGrpSpPr>
      <p:grpSpPr>
        <a:xfrm>
          <a:off x="0" y="0"/>
          <a:ext cx="0" cy="0"/>
          <a:chOff x="0" y="0"/>
          <a:chExt cx="0" cy="0"/>
        </a:xfrm>
      </p:grpSpPr>
      <p:sp>
        <p:nvSpPr>
          <p:cNvPr id="378" name="Google Shape;378;p70"/>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Hand in your backgrounds to the Google Classroom!</a:t>
            </a:r>
            <a:endParaRPr sz="4100">
              <a:solidFill>
                <a:srgbClr val="FFFFFF"/>
              </a:solidFill>
              <a:latin typeface="Oswald"/>
              <a:ea typeface="Oswald"/>
              <a:cs typeface="Oswald"/>
              <a:sym typeface="Oswald"/>
            </a:endParaRPr>
          </a:p>
          <a:p>
            <a:pPr indent="0" lvl="0" marL="0" rtl="0" algn="l">
              <a:spcBef>
                <a:spcPts val="0"/>
              </a:spcBef>
              <a:spcAft>
                <a:spcPts val="0"/>
              </a:spcAft>
              <a:buNone/>
            </a:pPr>
            <a:r>
              <a:t/>
            </a:r>
            <a:endParaRPr sz="4100">
              <a:solidFill>
                <a:srgbClr val="FFFFFF"/>
              </a:solidFill>
              <a:latin typeface="Oswald"/>
              <a:ea typeface="Oswald"/>
              <a:cs typeface="Oswald"/>
              <a:sym typeface="Oswald"/>
            </a:endParaRPr>
          </a:p>
          <a:p>
            <a:pPr indent="0" lvl="0" marL="0" rtl="0" algn="ctr">
              <a:spcBef>
                <a:spcPts val="0"/>
              </a:spcBef>
              <a:spcAft>
                <a:spcPts val="0"/>
              </a:spcAft>
              <a:buNone/>
            </a:pPr>
            <a:r>
              <a:rPr lang="en" sz="3500">
                <a:solidFill>
                  <a:srgbClr val="CACACA"/>
                </a:solidFill>
                <a:latin typeface="Average"/>
                <a:ea typeface="Average"/>
                <a:cs typeface="Average"/>
                <a:sym typeface="Average"/>
              </a:rPr>
              <a:t>For a great drawing, make sure your photo is an </a:t>
            </a:r>
            <a:r>
              <a:rPr b="1" lang="en" sz="3500">
                <a:solidFill>
                  <a:srgbClr val="00FF00"/>
                </a:solidFill>
                <a:latin typeface="Average"/>
                <a:ea typeface="Average"/>
                <a:cs typeface="Average"/>
                <a:sym typeface="Average"/>
              </a:rPr>
              <a:t>original file</a:t>
            </a:r>
            <a:r>
              <a:rPr b="1" lang="en" sz="3500">
                <a:solidFill>
                  <a:srgbClr val="FFFFFF"/>
                </a:solidFill>
                <a:latin typeface="Average"/>
                <a:ea typeface="Average"/>
                <a:cs typeface="Average"/>
                <a:sym typeface="Average"/>
              </a:rPr>
              <a:t> </a:t>
            </a:r>
            <a:r>
              <a:rPr lang="en" sz="3500">
                <a:solidFill>
                  <a:srgbClr val="CACACA"/>
                </a:solidFill>
                <a:latin typeface="Average"/>
                <a:ea typeface="Average"/>
                <a:cs typeface="Average"/>
                <a:sym typeface="Average"/>
              </a:rPr>
              <a:t>and </a:t>
            </a:r>
            <a:r>
              <a:rPr b="1" lang="en" sz="3500">
                <a:solidFill>
                  <a:srgbClr val="EA9999"/>
                </a:solidFill>
                <a:latin typeface="Average"/>
                <a:ea typeface="Average"/>
                <a:cs typeface="Average"/>
                <a:sym typeface="Average"/>
              </a:rPr>
              <a:t>not a screenshot</a:t>
            </a:r>
            <a:r>
              <a:rPr lang="en" sz="3500">
                <a:solidFill>
                  <a:srgbClr val="CACACA"/>
                </a:solidFill>
                <a:latin typeface="Average"/>
                <a:ea typeface="Average"/>
                <a:cs typeface="Average"/>
                <a:sym typeface="Average"/>
              </a:rPr>
              <a:t>.</a:t>
            </a:r>
            <a:endParaRPr sz="1850">
              <a:solidFill>
                <a:srgbClr val="CACACA"/>
              </a:solidFill>
              <a:latin typeface="Average"/>
              <a:ea typeface="Average"/>
              <a:cs typeface="Average"/>
              <a:sym typeface="Average"/>
            </a:endParaRPr>
          </a:p>
        </p:txBody>
      </p:sp>
      <p:sp>
        <p:nvSpPr>
          <p:cNvPr descr="Translations" id="379" name="Google Shape;379;p70"/>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AAAAAA"/>
                </a:solidFill>
                <a:latin typeface="Average"/>
                <a:ea typeface="Average"/>
                <a:cs typeface="Average"/>
                <a:sym typeface="Average"/>
              </a:rPr>
              <a:t>ዳራዎን ለጉግል ክፍል አስረክቡ!</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قم بتسليم خلفياتك إلى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Entrega els teus antecedents a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将您的背景提交给 Google 课堂！</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پس زمینه خود را به Google Classroom تحویل دهید!</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अपनी पृष्ठभूमि गूगल क्लासरूम को सौंपें!</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背景を Google Classroom に提出してください。</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Google Classroom에 배경을 제출하세요!</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Paşnavên xwe bidin dersa Google!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Entregue seus históricos para o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ਗੂਗਲ ਕਲਾਸਰੂਮ ਨੂੰ ਆਪਣੇ ਪਿਛੋਕੜ ਦਿਓ!</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Сдайте свои фоны в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U dhiib taariikhdaada fasalka Google!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¡Entreguen sus fondos en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Wawasilishe usuli wako kwa Google Darasani!</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Ibigay ang iyong mga background sa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Arka planlarınızı Google Classroom'a teslim edin!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Додайте свої фони до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Nộp hồ sơ của bạn cho Google Classroom!</a:t>
            </a:r>
            <a:endParaRPr sz="3400">
              <a:solidFill>
                <a:srgbClr val="CACACA"/>
              </a:solidFill>
              <a:latin typeface="Average"/>
              <a:ea typeface="Average"/>
              <a:cs typeface="Average"/>
              <a:sym typeface="Averag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71"/>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00FF00"/>
                </a:solidFill>
                <a:latin typeface="Oswald"/>
                <a:ea typeface="Oswald"/>
                <a:cs typeface="Oswald"/>
                <a:sym typeface="Oswald"/>
              </a:rPr>
              <a:t>Everyone </a:t>
            </a:r>
            <a:r>
              <a:rPr lang="en" sz="4800">
                <a:solidFill>
                  <a:srgbClr val="FFFFFF"/>
                </a:solidFill>
                <a:latin typeface="Oswald"/>
                <a:ea typeface="Oswald"/>
                <a:cs typeface="Oswald"/>
                <a:sym typeface="Oswald"/>
              </a:rPr>
              <a:t>should be drawing their portrait today 😀</a:t>
            </a:r>
            <a:endParaRPr sz="4800">
              <a:solidFill>
                <a:srgbClr val="FFFFFF"/>
              </a:solidFill>
              <a:latin typeface="Average"/>
              <a:ea typeface="Average"/>
              <a:cs typeface="Average"/>
              <a:sym typeface="Average"/>
            </a:endParaRPr>
          </a:p>
          <a:p>
            <a:pPr indent="0" lvl="0" marL="0" rtl="0" algn="ctr">
              <a:spcBef>
                <a:spcPts val="0"/>
              </a:spcBef>
              <a:spcAft>
                <a:spcPts val="0"/>
              </a:spcAft>
              <a:buNone/>
            </a:pPr>
            <a:r>
              <a:t/>
            </a:r>
            <a:endParaRPr sz="3200">
              <a:solidFill>
                <a:srgbClr val="B7B7B7"/>
              </a:solidFill>
              <a:latin typeface="Average"/>
              <a:ea typeface="Average"/>
              <a:cs typeface="Average"/>
              <a:sym typeface="Average"/>
            </a:endParaRPr>
          </a:p>
          <a:p>
            <a:pPr indent="0" lvl="0" marL="0" rtl="0" algn="ctr">
              <a:spcBef>
                <a:spcPts val="0"/>
              </a:spcBef>
              <a:spcAft>
                <a:spcPts val="0"/>
              </a:spcAft>
              <a:buNone/>
            </a:pPr>
            <a:r>
              <a:rPr lang="en" sz="3200">
                <a:solidFill>
                  <a:srgbClr val="B7B7B7"/>
                </a:solidFill>
                <a:latin typeface="Average"/>
                <a:ea typeface="Average"/>
                <a:cs typeface="Average"/>
                <a:sym typeface="Average"/>
              </a:rPr>
              <a:t>People who have not used the light table yet get </a:t>
            </a:r>
            <a:r>
              <a:rPr b="1" lang="en" sz="3200">
                <a:solidFill>
                  <a:srgbClr val="FFFFFF"/>
                </a:solidFill>
                <a:latin typeface="Average"/>
                <a:ea typeface="Average"/>
                <a:cs typeface="Average"/>
                <a:sym typeface="Average"/>
              </a:rPr>
              <a:t>first priority</a:t>
            </a:r>
            <a:r>
              <a:rPr lang="en" sz="3200">
                <a:solidFill>
                  <a:srgbClr val="B7B7B7"/>
                </a:solidFill>
                <a:latin typeface="Average"/>
                <a:ea typeface="Average"/>
                <a:cs typeface="Average"/>
                <a:sym typeface="Average"/>
              </a:rPr>
              <a:t>. </a:t>
            </a:r>
            <a:endParaRPr>
              <a:solidFill>
                <a:srgbClr val="B7B7B7"/>
              </a:solidFill>
              <a:latin typeface="Average"/>
              <a:ea typeface="Average"/>
              <a:cs typeface="Average"/>
              <a:sym typeface="Average"/>
            </a:endParaRPr>
          </a:p>
        </p:txBody>
      </p:sp>
      <p:sp>
        <p:nvSpPr>
          <p:cNvPr descr="Translations" id="385" name="Google Shape;385;p71"/>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AAAAAA"/>
                </a:solidFill>
                <a:latin typeface="Average"/>
                <a:ea typeface="Average"/>
                <a:cs typeface="Average"/>
                <a:sym typeface="Average"/>
              </a:rPr>
              <a:t>ዛሬ ሁሉም ሰው የራሱን ምስል መሳል አለበት።</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ينبغي على الجميع أن يرسموا صورتهم الشخصية اليوم.</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Avui tothom hauria de dibuixar el seu retrat.</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今天每个人都应该画下自己肖像。</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همه امروز باید پرتره خود را بکشند.</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आज हर किसी को अपना चित्र बनाना चाहिए।</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今日は誰もが自分の肖像画を描くべきです。</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오늘은 모두가 자신의 초상화를 그려야 합니다.</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Divê her kes îro portreya xwe xêz bike.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Todo mundo deveria estar desenhando seu retrato hoje.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ਅੱਜ ਹਰ ਕਿਸੇ ਨੂੰ ਆਪਣਾ ਪੋਰਟਰੇਟ ਬਣਾਉਣਾ ਚਾਹੀਦਾ ਹੈ।</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Сегодня каждый должен нарисовать свой портрет.</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Qof kastaa maanta waa inuu sawiraa sawirkiisa.</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Hoy todo el mundo debería dibujar su retrato.</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Kila mtu anapaswa kuchora picha yake leo.</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Dapat lahat ay gumuhit ng kanilang larawan ngayon.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Herkes bugün kendi portresini çizmeli.</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Сьогодні кожен має намалювати свій портрет.</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Hôm nay mọi người nên vẽ chân dung của mình.</a:t>
            </a:r>
            <a:endParaRPr sz="1750">
              <a:solidFill>
                <a:srgbClr val="AAAAAA"/>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descr="Translations" id="390" name="Google Shape;390;p72"/>
          <p:cNvSpPr txBox="1"/>
          <p:nvPr/>
        </p:nvSpPr>
        <p:spPr>
          <a:xfrm>
            <a:off x="3882000" y="0"/>
            <a:ext cx="5262000" cy="38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በመደበኛ ጠረጴዛ ላይ ፕሮጀክትዎን ያጥሉት.</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قم بتظليل مشروعك على طاولة عادية.</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Ombreu el vostre projecte sobre una taula normal.</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在普通桌子上为您的项目着色。</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پروژه خود را روی یک میز معمولی سایه بزنید.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अपने प्रोजेक्ट को एक नियमित मेज पर छायांकित करें।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通常のテーブルでプロジェクトをシェーディングします。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일반 테이블 위에 프로젝트를 올려놓으세요.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Projeya xwe li ser maseyek birêkûpêk siya bikin.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Sombreie seu projeto em uma mesa comum.</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ਆਪਣੇ ਪ੍ਰੋਜੈਕਟ ਨੂੰ ਇੱਕ ਨਿਯਮਤ ਟੇਬਲ 'ਤੇ ਸ਼ੇਡ ਕਰੋ.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Расположите свой проект на обычном столе.</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Ku hadh mashruucaaga miiska caadiga ah.</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Sombrea tu proyecto sobre una mesa normal.</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Weka kivuli mradi wako kwenye meza ya kawaida.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I-shade ang iyong proyekto sa isang regular na mesa.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Projenizi normal bir masanın üzerine gölgelendirin.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Заштрихуйте свій проект на звичайному столі.</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Tô bóng dự án của bạn trên một chiếc bàn thông thường.</a:t>
            </a:r>
            <a:endParaRPr sz="2000">
              <a:solidFill>
                <a:srgbClr val="AAAAAA"/>
              </a:solidFill>
              <a:latin typeface="Average"/>
              <a:ea typeface="Average"/>
              <a:cs typeface="Average"/>
              <a:sym typeface="Average"/>
            </a:endParaRPr>
          </a:p>
        </p:txBody>
      </p:sp>
      <p:grpSp>
        <p:nvGrpSpPr>
          <p:cNvPr id="391" name="Google Shape;391;p72"/>
          <p:cNvGrpSpPr/>
          <p:nvPr/>
        </p:nvGrpSpPr>
        <p:grpSpPr>
          <a:xfrm>
            <a:off x="0" y="0"/>
            <a:ext cx="9143999" cy="6858000"/>
            <a:chOff x="0" y="0"/>
            <a:chExt cx="9143999" cy="6858000"/>
          </a:xfrm>
        </p:grpSpPr>
        <p:sp>
          <p:nvSpPr>
            <p:cNvPr id="392" name="Google Shape;392;p72"/>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300">
                  <a:solidFill>
                    <a:srgbClr val="00FF00"/>
                  </a:solidFill>
                  <a:latin typeface="Oswald"/>
                  <a:ea typeface="Oswald"/>
                  <a:cs typeface="Oswald"/>
                  <a:sym typeface="Oswald"/>
                </a:rPr>
                <a:t>Shade </a:t>
              </a:r>
              <a:r>
                <a:rPr lang="en" sz="5300">
                  <a:solidFill>
                    <a:srgbClr val="FFFFFF"/>
                  </a:solidFill>
                  <a:latin typeface="Oswald"/>
                  <a:ea typeface="Oswald"/>
                  <a:cs typeface="Oswald"/>
                  <a:sym typeface="Oswald"/>
                </a:rPr>
                <a:t>your project on a </a:t>
              </a:r>
              <a:r>
                <a:rPr lang="en" sz="5300">
                  <a:solidFill>
                    <a:srgbClr val="00FF00"/>
                  </a:solidFill>
                  <a:latin typeface="Oswald"/>
                  <a:ea typeface="Oswald"/>
                  <a:cs typeface="Oswald"/>
                  <a:sym typeface="Oswald"/>
                </a:rPr>
                <a:t>regular table</a:t>
              </a:r>
              <a:endParaRPr sz="5300">
                <a:solidFill>
                  <a:srgbClr val="00FF00"/>
                </a:solidFill>
                <a:latin typeface="Oswald"/>
                <a:ea typeface="Oswald"/>
                <a:cs typeface="Oswald"/>
                <a:sym typeface="Oswald"/>
              </a:endParaRPr>
            </a:p>
            <a:p>
              <a:pPr indent="0" lvl="0" marL="0" rtl="0" algn="ctr">
                <a:spcBef>
                  <a:spcPts val="0"/>
                </a:spcBef>
                <a:spcAft>
                  <a:spcPts val="0"/>
                </a:spcAft>
                <a:buNone/>
              </a:pPr>
              <a:r>
                <a:t/>
              </a:r>
              <a:endParaRPr b="1" sz="3300">
                <a:solidFill>
                  <a:srgbClr val="EA9999"/>
                </a:solidFill>
                <a:latin typeface="Average"/>
                <a:ea typeface="Average"/>
                <a:cs typeface="Average"/>
                <a:sym typeface="Average"/>
              </a:endParaRPr>
            </a:p>
            <a:p>
              <a:pPr indent="0" lvl="0" marL="0" rtl="0" algn="ctr">
                <a:spcBef>
                  <a:spcPts val="0"/>
                </a:spcBef>
                <a:spcAft>
                  <a:spcPts val="0"/>
                </a:spcAft>
                <a:buNone/>
              </a:pPr>
              <a:r>
                <a:rPr b="1" lang="en" sz="3300">
                  <a:solidFill>
                    <a:srgbClr val="EA9999"/>
                  </a:solidFill>
                  <a:latin typeface="Average"/>
                  <a:ea typeface="Average"/>
                  <a:cs typeface="Average"/>
                  <a:sym typeface="Average"/>
                </a:rPr>
                <a:t>Shading on a light table is terrible.  </a:t>
              </a:r>
              <a:br>
                <a:rPr b="1" lang="en" sz="3300">
                  <a:solidFill>
                    <a:srgbClr val="EA9999"/>
                  </a:solidFill>
                  <a:latin typeface="Average"/>
                  <a:ea typeface="Average"/>
                  <a:cs typeface="Average"/>
                  <a:sym typeface="Average"/>
                </a:rPr>
              </a:br>
              <a:endParaRPr b="1" sz="3300">
                <a:solidFill>
                  <a:srgbClr val="EA9999"/>
                </a:solidFill>
                <a:latin typeface="Average"/>
                <a:ea typeface="Average"/>
                <a:cs typeface="Average"/>
                <a:sym typeface="Average"/>
              </a:endParaRPr>
            </a:p>
            <a:p>
              <a:pPr indent="0" lvl="0" marL="0" rtl="0" algn="ctr">
                <a:spcBef>
                  <a:spcPts val="0"/>
                </a:spcBef>
                <a:spcAft>
                  <a:spcPts val="0"/>
                </a:spcAft>
                <a:buNone/>
              </a:pPr>
              <a:r>
                <a:rPr lang="en" sz="3300">
                  <a:solidFill>
                    <a:srgbClr val="CCCCCC"/>
                  </a:solidFill>
                  <a:latin typeface="Average"/>
                  <a:ea typeface="Average"/>
                  <a:cs typeface="Average"/>
                  <a:sym typeface="Average"/>
                </a:rPr>
                <a:t>It makes your project pale, low contrast and streaky.</a:t>
              </a:r>
              <a:endParaRPr sz="1700">
                <a:solidFill>
                  <a:srgbClr val="CCCCCC"/>
                </a:solidFill>
                <a:latin typeface="Average"/>
                <a:ea typeface="Average"/>
                <a:cs typeface="Average"/>
                <a:sym typeface="Average"/>
              </a:endParaRPr>
            </a:p>
          </p:txBody>
        </p:sp>
        <p:pic>
          <p:nvPicPr>
            <p:cNvPr id="393" name="Google Shape;393;p72"/>
            <p:cNvPicPr preferRelativeResize="0"/>
            <p:nvPr/>
          </p:nvPicPr>
          <p:blipFill>
            <a:blip r:embed="rId3">
              <a:alphaModFix/>
            </a:blip>
            <a:stretch>
              <a:fillRect/>
            </a:stretch>
          </p:blipFill>
          <p:spPr>
            <a:xfrm>
              <a:off x="3882000" y="3883475"/>
              <a:ext cx="2269563" cy="2974525"/>
            </a:xfrm>
            <a:prstGeom prst="rect">
              <a:avLst/>
            </a:prstGeom>
            <a:noFill/>
            <a:ln>
              <a:noFill/>
            </a:ln>
          </p:spPr>
        </p:pic>
        <p:pic>
          <p:nvPicPr>
            <p:cNvPr id="394" name="Google Shape;394;p72"/>
            <p:cNvPicPr preferRelativeResize="0"/>
            <p:nvPr/>
          </p:nvPicPr>
          <p:blipFill>
            <a:blip r:embed="rId4">
              <a:alphaModFix/>
            </a:blip>
            <a:stretch>
              <a:fillRect/>
            </a:stretch>
          </p:blipFill>
          <p:spPr>
            <a:xfrm>
              <a:off x="7055882" y="3883475"/>
              <a:ext cx="2088117" cy="2974525"/>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descr="Title" id="399" name="Google Shape;399;p73"/>
          <p:cNvSpPr txBox="1"/>
          <p:nvPr/>
        </p:nvSpPr>
        <p:spPr>
          <a:xfrm>
            <a:off x="0" y="0"/>
            <a:ext cx="9144000" cy="228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There is </a:t>
            </a:r>
            <a:r>
              <a:rPr lang="en" sz="4800">
                <a:solidFill>
                  <a:srgbClr val="EA9999"/>
                </a:solidFill>
                <a:latin typeface="Oswald"/>
                <a:ea typeface="Oswald"/>
                <a:cs typeface="Oswald"/>
                <a:sym typeface="Oswald"/>
              </a:rPr>
              <a:t>no advice </a:t>
            </a:r>
            <a:r>
              <a:rPr lang="en" sz="4800">
                <a:solidFill>
                  <a:srgbClr val="FFFFFF"/>
                </a:solidFill>
                <a:latin typeface="Oswald"/>
                <a:ea typeface="Oswald"/>
                <a:cs typeface="Oswald"/>
                <a:sym typeface="Oswald"/>
              </a:rPr>
              <a:t>I can give you that can replace </a:t>
            </a:r>
            <a:r>
              <a:rPr lang="en" sz="4800">
                <a:solidFill>
                  <a:srgbClr val="00FF00"/>
                </a:solidFill>
                <a:latin typeface="Oswald"/>
                <a:ea typeface="Oswald"/>
                <a:cs typeface="Oswald"/>
                <a:sym typeface="Oswald"/>
              </a:rPr>
              <a:t>careful practice</a:t>
            </a:r>
            <a:endParaRPr>
              <a:solidFill>
                <a:srgbClr val="AAAAAA"/>
              </a:solidFill>
              <a:latin typeface="Average"/>
              <a:ea typeface="Average"/>
              <a:cs typeface="Average"/>
              <a:sym typeface="Average"/>
            </a:endParaRPr>
          </a:p>
        </p:txBody>
      </p:sp>
      <p:sp>
        <p:nvSpPr>
          <p:cNvPr descr="Translations" id="400" name="Google Shape;400;p73"/>
          <p:cNvSpPr txBox="1"/>
          <p:nvPr/>
        </p:nvSpPr>
        <p:spPr>
          <a:xfrm>
            <a:off x="0" y="2286000"/>
            <a:ext cx="9144000" cy="457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ጥንቃቄ የተሞላበት ልምምድ ሊተካ የሚችል ምንም ምክር መስጠት አልችልም</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لا توجد نصيحة يمكنني أن أقدمها لك يمكن أن تحل محل الممارسة الدقيقة</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No hi ha cap consell que et pugui donar que pugui substituir la pràctica acurada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我给你的任何建议都无法取代认真练习</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هیچ توصیه ای نمی توانم به شما بدهم که بتواند جایگزین تمرین دقیق شود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मैं आपको ऐसी कोई सलाह नहीं दे सकता जो सावधानीपूर्वक अभ्यास का स्थान ले सके</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慎重な練習に代わるアドバイスは私にはできません</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신중한 연습을 대체할 수 있는 조언은 없습니다.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Ti şîretek ku ez bikaribim bidim we tune ku bikaribe şûna pratîka baldar bigire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Não há conselho que eu possa lhe dar que substitua uma prática cuidadosa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ਅਜਿਹੀ ਕੋਈ ਸਲਾਹ ਨਹੀਂ ਹੈ ਜੋ ਮੈਂ ਤੁਹਾਨੂੰ ਦੇ ਸਕਦਾ ਹਾਂ ਜੋ ਸਾਵਧਾਨ ਅਭਿਆਸ ਨੂੰ ਬਦਲ ਸਕਦਾ 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Я не могу дать вам ни одного совета, который заменит тщательную практику.</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 jirto talo aan ku siin karo oo bedeli karta ku dhaqanka taxadarka leh</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No hay ningún consejo que pueda darte que pueda reemplazar una práctica cuidadosa.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Hakuna ushauri ninaoweza kukupa ambao unaweza kuchukua nafasi ya mazoezi ya uangalifu</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Walang payo na maibibigay ko sa iyo na maaaring palitan ang maingat na pagsasanay</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Dikkatli bir uygulamanın yerini alabilecek hiçbir tavsiyem yok</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Немає жодної поради, яка могла б замінити ретельну практику</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Không có lời khuyên nào tôi có thể đưa ra cho bạn có thể thay thế việc thực hành cẩn thận</a:t>
            </a:r>
            <a:endParaRPr sz="2100">
              <a:solidFill>
                <a:srgbClr val="CACACA"/>
              </a:solidFill>
              <a:latin typeface="Average"/>
              <a:ea typeface="Average"/>
              <a:cs typeface="Average"/>
              <a:sym typeface="Averag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74"/>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500">
                <a:solidFill>
                  <a:srgbClr val="FFFFFF"/>
                </a:solidFill>
                <a:latin typeface="Oswald"/>
                <a:ea typeface="Oswald"/>
                <a:cs typeface="Oswald"/>
                <a:sym typeface="Oswald"/>
              </a:rPr>
              <a:t>Don’t let </a:t>
            </a:r>
            <a:r>
              <a:rPr lang="en" sz="6500">
                <a:solidFill>
                  <a:srgbClr val="EA9999"/>
                </a:solidFill>
                <a:latin typeface="Oswald"/>
                <a:ea typeface="Oswald"/>
                <a:cs typeface="Oswald"/>
                <a:sym typeface="Oswald"/>
              </a:rPr>
              <a:t>perfect</a:t>
            </a:r>
            <a:r>
              <a:rPr lang="en" sz="6500">
                <a:solidFill>
                  <a:srgbClr val="FF0000"/>
                </a:solidFill>
                <a:latin typeface="Oswald"/>
                <a:ea typeface="Oswald"/>
                <a:cs typeface="Oswald"/>
                <a:sym typeface="Oswald"/>
              </a:rPr>
              <a:t> </a:t>
            </a:r>
            <a:r>
              <a:rPr lang="en" sz="6500">
                <a:solidFill>
                  <a:srgbClr val="FFFFFF"/>
                </a:solidFill>
                <a:latin typeface="Oswald"/>
                <a:ea typeface="Oswald"/>
                <a:cs typeface="Oswald"/>
                <a:sym typeface="Oswald"/>
              </a:rPr>
              <a:t>😈</a:t>
            </a:r>
            <a:endParaRPr sz="6500">
              <a:solidFill>
                <a:srgbClr val="FFFFFF"/>
              </a:solidFill>
              <a:latin typeface="Oswald"/>
              <a:ea typeface="Oswald"/>
              <a:cs typeface="Oswald"/>
              <a:sym typeface="Oswald"/>
            </a:endParaRPr>
          </a:p>
          <a:p>
            <a:pPr indent="0" lvl="0" marL="0" rtl="0" algn="ctr">
              <a:spcBef>
                <a:spcPts val="0"/>
              </a:spcBef>
              <a:spcAft>
                <a:spcPts val="0"/>
              </a:spcAft>
              <a:buNone/>
            </a:pPr>
            <a:r>
              <a:rPr lang="en" sz="6500">
                <a:solidFill>
                  <a:srgbClr val="FFFFFF"/>
                </a:solidFill>
                <a:latin typeface="Oswald"/>
                <a:ea typeface="Oswald"/>
                <a:cs typeface="Oswald"/>
                <a:sym typeface="Oswald"/>
              </a:rPr>
              <a:t>be the enemy of </a:t>
            </a:r>
            <a:r>
              <a:rPr lang="en" sz="6500">
                <a:solidFill>
                  <a:srgbClr val="00FF00"/>
                </a:solidFill>
                <a:latin typeface="Oswald"/>
                <a:ea typeface="Oswald"/>
                <a:cs typeface="Oswald"/>
                <a:sym typeface="Oswald"/>
              </a:rPr>
              <a:t>good👼🏽</a:t>
            </a:r>
            <a:endParaRPr sz="5000">
              <a:solidFill>
                <a:srgbClr val="00FF00"/>
              </a:solidFill>
              <a:latin typeface="Average"/>
              <a:ea typeface="Average"/>
              <a:cs typeface="Average"/>
              <a:sym typeface="Average"/>
            </a:endParaRPr>
          </a:p>
        </p:txBody>
      </p:sp>
      <p:sp>
        <p:nvSpPr>
          <p:cNvPr descr="Translations" id="406" name="Google Shape;406;p74"/>
          <p:cNvSpPr txBox="1"/>
          <p:nvPr/>
        </p:nvSpPr>
        <p:spPr>
          <a:xfrm>
            <a:off x="3660000" y="125"/>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rgbClr val="AAAAAA"/>
                </a:solidFill>
                <a:latin typeface="Average"/>
                <a:ea typeface="Average"/>
                <a:cs typeface="Average"/>
                <a:sym typeface="Average"/>
              </a:rPr>
              <a:t>ፍፁም የመልካም ጠላት እንዲሆን አትፍቀድ</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لا تدع الكمال يكون عدوًا للخير</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No deixeu que el perfecte sigui l'enemic del bé</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不要让完美成为优秀的敌人</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نگذارید کامل دشمن خوبی باشد</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पूर्णता को अच्छाई का दुश्मन न बनने दें</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完璧さは良さの敵にならないように</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완벽함이 좋은 것의 적이 되지 않도록 하세요</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Nehêlin kamil bibe dijminê qenciyê</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Não deixe que o perfeito seja o inimigo do bom</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ਸੰਪੂਰਨ ਨੂੰ ਚੰਗੇ ਦਾ ਦੁਸ਼ਮਣ ਨਾ ਬਣਨ ਦਿਓ</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Не позволяйте совершенству быть врагом хорошего</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Ha u oggolaan in kaamilku noqdo cadowga wanaagga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No dejes que lo perfecto sea enemigo de lo bueno</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Usiruhusu mkamilifu kuwa adui wa wema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Huwag hayaang maging kalaban ng kabutihan ang perpekto</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Mükemmelliğin iyiliğin düşmanı olmasına izin vermeyin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Не дозволяйте ідеальному бути ворогом добра</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Đừng để sự hoàn hảo là kẻ thù của điều tốt</a:t>
            </a:r>
            <a:endParaRPr sz="4700">
              <a:solidFill>
                <a:srgbClr val="CACACA"/>
              </a:solidFill>
              <a:latin typeface="Average"/>
              <a:ea typeface="Average"/>
              <a:cs typeface="Average"/>
              <a:sym typeface="Averag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4" name="Shape 414"/>
        <p:cNvGrpSpPr/>
        <p:nvPr/>
      </p:nvGrpSpPr>
      <p:grpSpPr>
        <a:xfrm>
          <a:off x="0" y="0"/>
          <a:ext cx="0" cy="0"/>
          <a:chOff x="0" y="0"/>
          <a:chExt cx="0" cy="0"/>
        </a:xfrm>
      </p:grpSpPr>
      <p:sp>
        <p:nvSpPr>
          <p:cNvPr id="415" name="Google Shape;415;p76"/>
          <p:cNvSpPr txBox="1"/>
          <p:nvPr/>
        </p:nvSpPr>
        <p:spPr>
          <a:xfrm>
            <a:off x="459600" y="0"/>
            <a:ext cx="8224800" cy="22866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CC3300"/>
              </a:buClr>
              <a:buFont typeface="Calibri"/>
              <a:buNone/>
            </a:pPr>
            <a:r>
              <a:rPr b="0" i="0" lang="en" sz="4800" u="none" cap="none" strike="noStrike">
                <a:solidFill>
                  <a:srgbClr val="CC3300"/>
                </a:solidFill>
                <a:latin typeface="Open Sans"/>
                <a:ea typeface="Open Sans"/>
                <a:cs typeface="Open Sans"/>
                <a:sym typeface="Open Sans"/>
              </a:rPr>
              <a:t>Medieval Art</a:t>
            </a:r>
            <a:endParaRPr b="1" i="0" sz="4800" u="none" cap="none" strike="noStrike">
              <a:solidFill>
                <a:srgbClr val="FFFFFF"/>
              </a:solidFill>
              <a:latin typeface="Open Sans"/>
              <a:ea typeface="Open Sans"/>
              <a:cs typeface="Open Sans"/>
              <a:sym typeface="Open Sans"/>
            </a:endParaRPr>
          </a:p>
          <a:p>
            <a:pPr indent="0" lvl="0" marL="0" marR="0" rtl="0" algn="r">
              <a:lnSpc>
                <a:spcPct val="100000"/>
              </a:lnSpc>
              <a:spcBef>
                <a:spcPts val="3600"/>
              </a:spcBef>
              <a:spcAft>
                <a:spcPts val="0"/>
              </a:spcAft>
              <a:buClr>
                <a:srgbClr val="FFFFFF"/>
              </a:buClr>
              <a:buFont typeface="Calibri"/>
              <a:buNone/>
            </a:pPr>
            <a:r>
              <a:rPr b="1" i="0" lang="en" sz="4800" u="none" cap="none" strike="noStrike">
                <a:solidFill>
                  <a:srgbClr val="FFFFFF"/>
                </a:solidFill>
                <a:latin typeface="Open Sans"/>
                <a:ea typeface="Open Sans"/>
                <a:cs typeface="Open Sans"/>
                <a:sym typeface="Open Sans"/>
              </a:rPr>
              <a:t>How do you honour God? </a:t>
            </a:r>
            <a:endParaRPr b="1" sz="1800">
              <a:solidFill>
                <a:srgbClr val="999999"/>
              </a:solidFill>
              <a:latin typeface="Open Sans"/>
              <a:ea typeface="Open Sans"/>
              <a:cs typeface="Open Sans"/>
              <a:sym typeface="Open Sans"/>
            </a:endParaRPr>
          </a:p>
        </p:txBody>
      </p:sp>
      <p:sp>
        <p:nvSpPr>
          <p:cNvPr descr="Column 1" id="416" name="Google Shape;416;p76"/>
          <p:cNvSpPr txBox="1"/>
          <p:nvPr/>
        </p:nvSpPr>
        <p:spPr>
          <a:xfrm>
            <a:off x="0" y="2252325"/>
            <a:ext cx="4572000" cy="46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የመካከለኛው ዘመን ጥበብ፡ እግዚአብሔርን እንዴት ታከብራለህ?</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الفن في العصور الوسطى: كيف تكرم الله؟</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Art medieval: com honres Déu?</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中世纪艺术：你如何尊敬上帝？</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هنر قرون وسطی: چگونه به خدا احترام می گذارید؟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मध्यकालीन कला: आप ईश्वर का सम्मान कैसे करते 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中世美術：どのように神を敬うのか？</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중세 미술: 어떻게 신을 공경할 수 있을까?</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Hunera Serdema Navîn: Hûn çawa Xwedê rûmet dikin?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Arte Medieval: Como você honra a Deus?</a:t>
            </a:r>
            <a:endParaRPr sz="3600">
              <a:solidFill>
                <a:srgbClr val="000000"/>
              </a:solidFill>
            </a:endParaRPr>
          </a:p>
        </p:txBody>
      </p:sp>
      <p:sp>
        <p:nvSpPr>
          <p:cNvPr descr="Column 2" id="417" name="Google Shape;417;p76"/>
          <p:cNvSpPr txBox="1"/>
          <p:nvPr/>
        </p:nvSpPr>
        <p:spPr>
          <a:xfrm>
            <a:off x="4572000" y="2252325"/>
            <a:ext cx="4572000" cy="46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ਮੱਧਕਾਲੀ ਕਲਾ: ਤੁਸੀਂ ਰੱਬ ਦਾ ਆਦਰ ਕਿਵੇਂ ਕਰਦੇ 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Средневековое искусство: как чтить Бога?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Farshaxankii Dhexe: Sideed u maamuustaa Ilaah?</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Arte Medieval: ¿Cómo honrar a Dios?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Sanaa ya Zama za Kati: Unamheshimuje Mungu?</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Medieval Art: Paano mo pinararangalan ang Diyos?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Ortaçağ Sanatı: Tanrı'yı nasıl onurlandırırsınız?</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Середньовічне мистецтво: як ви шануєте Бога?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Nghệ thuật thời Trung cổ: Bạn tôn vinh Chúa như thế nào?</a:t>
            </a:r>
            <a:endParaRPr sz="360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Unknown_-_The_Death_Mask_of_Tutankhamen" id="422" name="Google Shape;422;p77"/>
          <p:cNvPicPr preferRelativeResize="0"/>
          <p:nvPr/>
        </p:nvPicPr>
        <p:blipFill rotWithShape="1">
          <a:blip r:embed="rId3">
            <a:alphaModFix/>
          </a:blip>
          <a:srcRect b="0" l="0" r="0" t="0"/>
          <a:stretch/>
        </p:blipFill>
        <p:spPr>
          <a:xfrm>
            <a:off x="301475" y="1126625"/>
            <a:ext cx="3200400" cy="4405800"/>
          </a:xfrm>
          <a:prstGeom prst="rect">
            <a:avLst/>
          </a:prstGeom>
          <a:noFill/>
          <a:ln>
            <a:noFill/>
          </a:ln>
        </p:spPr>
      </p:pic>
      <p:pic>
        <p:nvPicPr>
          <p:cNvPr descr="Unknown_-_The_Terracotta_Army" id="423" name="Google Shape;423;p77"/>
          <p:cNvPicPr preferRelativeResize="0"/>
          <p:nvPr/>
        </p:nvPicPr>
        <p:blipFill rotWithShape="1">
          <a:blip r:embed="rId4">
            <a:alphaModFix/>
          </a:blip>
          <a:srcRect b="0" l="0" r="0" t="0"/>
          <a:stretch/>
        </p:blipFill>
        <p:spPr>
          <a:xfrm>
            <a:off x="3925950" y="2900700"/>
            <a:ext cx="4705800" cy="2941200"/>
          </a:xfrm>
          <a:prstGeom prst="rect">
            <a:avLst/>
          </a:prstGeom>
          <a:noFill/>
          <a:ln>
            <a:noFill/>
          </a:ln>
        </p:spPr>
      </p:pic>
      <p:sp>
        <p:nvSpPr>
          <p:cNvPr id="424" name="Google Shape;424;p77"/>
          <p:cNvSpPr txBox="1"/>
          <p:nvPr/>
        </p:nvSpPr>
        <p:spPr>
          <a:xfrm>
            <a:off x="3718500" y="5841900"/>
            <a:ext cx="5120700" cy="101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000" u="none" cap="none" strike="noStrike">
                <a:solidFill>
                  <a:srgbClr val="F3F3F3"/>
                </a:solidFill>
                <a:latin typeface="Open Sans"/>
                <a:ea typeface="Open Sans"/>
                <a:cs typeface="Open Sans"/>
                <a:sym typeface="Open Sans"/>
              </a:rPr>
              <a:t>The Terracotta Army</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200-300 BCE</a:t>
            </a:r>
            <a:endParaRPr>
              <a:solidFill>
                <a:srgbClr val="CCCCCC"/>
              </a:solidFill>
              <a:latin typeface="Open Sans"/>
              <a:ea typeface="Open Sans"/>
              <a:cs typeface="Open Sans"/>
              <a:sym typeface="Open Sans"/>
            </a:endParaRPr>
          </a:p>
        </p:txBody>
      </p:sp>
      <p:sp>
        <p:nvSpPr>
          <p:cNvPr id="425" name="Google Shape;425;p77"/>
          <p:cNvSpPr txBox="1"/>
          <p:nvPr/>
        </p:nvSpPr>
        <p:spPr>
          <a:xfrm>
            <a:off x="301473" y="5532425"/>
            <a:ext cx="3200400" cy="132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000" u="none" cap="none" strike="noStrike">
                <a:solidFill>
                  <a:srgbClr val="F3F3F3"/>
                </a:solidFill>
                <a:latin typeface="Open Sans"/>
                <a:ea typeface="Open Sans"/>
                <a:cs typeface="Open Sans"/>
                <a:sym typeface="Open Sans"/>
              </a:rPr>
              <a:t>The Death Mask of King Tutankhamen</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1320 BCE</a:t>
            </a:r>
            <a:endParaRPr>
              <a:solidFill>
                <a:srgbClr val="CCCCCC"/>
              </a:solidFill>
              <a:latin typeface="Open Sans"/>
              <a:ea typeface="Open Sans"/>
              <a:cs typeface="Open Sans"/>
              <a:sym typeface="Open Sans"/>
            </a:endParaRPr>
          </a:p>
        </p:txBody>
      </p:sp>
      <p:sp>
        <p:nvSpPr>
          <p:cNvPr id="426" name="Google Shape;426;p77"/>
          <p:cNvSpPr txBox="1"/>
          <p:nvPr/>
        </p:nvSpPr>
        <p:spPr>
          <a:xfrm>
            <a:off x="0" y="0"/>
            <a:ext cx="3926100" cy="918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000">
                <a:solidFill>
                  <a:srgbClr val="EFEFEF"/>
                </a:solidFill>
                <a:latin typeface="Oswald"/>
                <a:ea typeface="Oswald"/>
                <a:cs typeface="Oswald"/>
                <a:sym typeface="Oswald"/>
              </a:rPr>
              <a:t>Ancient Egyptian and Chinese Art</a:t>
            </a:r>
            <a:endParaRPr sz="3000">
              <a:solidFill>
                <a:srgbClr val="B7B7B7"/>
              </a:solidFill>
              <a:latin typeface="Average"/>
              <a:ea typeface="Average"/>
              <a:cs typeface="Average"/>
              <a:sym typeface="Average"/>
            </a:endParaRPr>
          </a:p>
        </p:txBody>
      </p:sp>
      <p:sp>
        <p:nvSpPr>
          <p:cNvPr descr="Translations" id="427" name="Google Shape;427;p77"/>
          <p:cNvSpPr txBox="1"/>
          <p:nvPr/>
        </p:nvSpPr>
        <p:spPr>
          <a:xfrm>
            <a:off x="3925800" y="0"/>
            <a:ext cx="2340600" cy="2900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ጥንታዊ የግብፅ እና የቻይና ጥበብ</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الفن المصري والصيني القديم</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 xinès i egipci antic</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古埃及和中国艺术</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هنر مصر باستان و چین</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प्राचीन मिस्र और चीनी कला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古代エジプトと中国の美術</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고대 이집트와 중국 미술</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Hunera Misrê û Çînî ya kevnar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Arte egípcia e chinesa antiga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ਪ੍ਰਾਚੀਨ ਮਿਸਰੀ ਅਤੇ ਚੀਨੀ ਕਲਾ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Древнеегипетское и китайское искусство</a:t>
            </a:r>
            <a:endParaRPr>
              <a:solidFill>
                <a:srgbClr val="AAAAAA"/>
              </a:solidFill>
              <a:latin typeface="Average"/>
              <a:ea typeface="Average"/>
              <a:cs typeface="Average"/>
              <a:sym typeface="Average"/>
            </a:endParaRPr>
          </a:p>
        </p:txBody>
      </p:sp>
      <p:sp>
        <p:nvSpPr>
          <p:cNvPr descr="Translations" id="428" name="Google Shape;428;p77"/>
          <p:cNvSpPr txBox="1"/>
          <p:nvPr/>
        </p:nvSpPr>
        <p:spPr>
          <a:xfrm>
            <a:off x="6291150" y="0"/>
            <a:ext cx="2340600" cy="2900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Farshaxankii hore ee Masar iyo Shiinaha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Arte antiguo egipcio y chino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Sanaa ya Misri ya Kale na Kichina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Sinaunang Egyptian at Chinese Art</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Antik Mısır ve Çin Sanatı</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Мистецтво Давнього Єгипту і Китаю</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Nghệ thuật Ai Cập và Trung Quốc cổ đại</a:t>
            </a:r>
            <a:endParaRPr sz="1000">
              <a:solidFill>
                <a:srgbClr val="FFFFFF"/>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2"/>
          <p:cNvSpPr txBox="1"/>
          <p:nvPr>
            <p:ph idx="1" type="body"/>
          </p:nvPr>
        </p:nvSpPr>
        <p:spPr>
          <a:xfrm>
            <a:off x="152400" y="2951375"/>
            <a:ext cx="3725700" cy="3749700"/>
          </a:xfrm>
          <a:prstGeom prst="rect">
            <a:avLst/>
          </a:prstGeom>
          <a:noFill/>
        </p:spPr>
        <p:txBody>
          <a:bodyPr anchorCtr="0" anchor="b" bIns="91425" lIns="91425" spcFirstLastPara="1" rIns="91425" wrap="square" tIns="91425">
            <a:noAutofit/>
          </a:bodyPr>
          <a:lstStyle/>
          <a:p>
            <a:pPr indent="0" lvl="0" marL="0" rtl="0" algn="l">
              <a:lnSpc>
                <a:spcPct val="133300"/>
              </a:lnSpc>
              <a:spcBef>
                <a:spcPts val="0"/>
              </a:spcBef>
              <a:spcAft>
                <a:spcPts val="0"/>
              </a:spcAft>
              <a:buNone/>
            </a:pPr>
            <a:r>
              <a:rPr lang="en" sz="1800">
                <a:solidFill>
                  <a:srgbClr val="EFEFEF"/>
                </a:solidFill>
                <a:latin typeface="Open Sans"/>
                <a:ea typeface="Open Sans"/>
                <a:cs typeface="Open Sans"/>
                <a:sym typeface="Open Sans"/>
              </a:rPr>
              <a:t>Jane Ash Poitras</a:t>
            </a:r>
            <a:endParaRPr sz="1800">
              <a:solidFill>
                <a:srgbClr val="EFEFEF"/>
              </a:solidFill>
              <a:latin typeface="Open Sans"/>
              <a:ea typeface="Open Sans"/>
              <a:cs typeface="Open Sans"/>
              <a:sym typeface="Open Sans"/>
            </a:endParaRPr>
          </a:p>
          <a:p>
            <a:pPr indent="0" lvl="0" marL="0" rtl="0" algn="l">
              <a:lnSpc>
                <a:spcPct val="133300"/>
              </a:lnSpc>
              <a:spcBef>
                <a:spcPts val="500"/>
              </a:spcBef>
              <a:spcAft>
                <a:spcPts val="0"/>
              </a:spcAft>
              <a:buNone/>
            </a:pPr>
            <a:r>
              <a:rPr b="1" i="1" lang="en" sz="1800">
                <a:solidFill>
                  <a:srgbClr val="EFEFEF"/>
                </a:solidFill>
                <a:latin typeface="Open Sans"/>
                <a:ea typeface="Open Sans"/>
                <a:cs typeface="Open Sans"/>
                <a:sym typeface="Open Sans"/>
              </a:rPr>
              <a:t>Riel Riel Riel</a:t>
            </a:r>
            <a:endParaRPr sz="1800">
              <a:solidFill>
                <a:srgbClr val="EFEFEF"/>
              </a:solidFill>
              <a:latin typeface="Open Sans"/>
              <a:ea typeface="Open Sans"/>
              <a:cs typeface="Open Sans"/>
              <a:sym typeface="Open Sans"/>
            </a:endParaRPr>
          </a:p>
          <a:p>
            <a:pPr indent="0" lvl="0" marL="0" rtl="0" algn="l">
              <a:lnSpc>
                <a:spcPct val="133300"/>
              </a:lnSpc>
              <a:spcBef>
                <a:spcPts val="500"/>
              </a:spcBef>
              <a:spcAft>
                <a:spcPts val="500"/>
              </a:spcAft>
              <a:buNone/>
            </a:pPr>
            <a:r>
              <a:rPr lang="en" sz="1800">
                <a:solidFill>
                  <a:srgbClr val="EFEFEF"/>
                </a:solidFill>
                <a:latin typeface="Open Sans"/>
                <a:ea typeface="Open Sans"/>
                <a:cs typeface="Open Sans"/>
                <a:sym typeface="Open Sans"/>
              </a:rPr>
              <a:t>2002</a:t>
            </a:r>
            <a:endParaRPr sz="1800">
              <a:solidFill>
                <a:srgbClr val="EFEFEF"/>
              </a:solidFill>
              <a:latin typeface="Open Sans"/>
              <a:ea typeface="Open Sans"/>
              <a:cs typeface="Open Sans"/>
              <a:sym typeface="Open Sans"/>
            </a:endParaRPr>
          </a:p>
        </p:txBody>
      </p:sp>
      <p:pic>
        <p:nvPicPr>
          <p:cNvPr descr="jane ash poitras" id="223" name="Google Shape;223;p42"/>
          <p:cNvPicPr preferRelativeResize="0"/>
          <p:nvPr/>
        </p:nvPicPr>
        <p:blipFill>
          <a:blip r:embed="rId3">
            <a:alphaModFix/>
          </a:blip>
          <a:stretch>
            <a:fillRect/>
          </a:stretch>
        </p:blipFill>
        <p:spPr>
          <a:xfrm>
            <a:off x="4067168" y="0"/>
            <a:ext cx="5076833"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2" name="Shape 432"/>
        <p:cNvGrpSpPr/>
        <p:nvPr/>
      </p:nvGrpSpPr>
      <p:grpSpPr>
        <a:xfrm>
          <a:off x="0" y="0"/>
          <a:ext cx="0" cy="0"/>
          <a:chOff x="0" y="0"/>
          <a:chExt cx="0" cy="0"/>
        </a:xfrm>
      </p:grpSpPr>
      <p:grpSp>
        <p:nvGrpSpPr>
          <p:cNvPr id="433" name="Google Shape;433;p78"/>
          <p:cNvGrpSpPr/>
          <p:nvPr/>
        </p:nvGrpSpPr>
        <p:grpSpPr>
          <a:xfrm>
            <a:off x="0" y="1006975"/>
            <a:ext cx="2858702" cy="5546225"/>
            <a:chOff x="0" y="1311775"/>
            <a:chExt cx="2858702" cy="5546225"/>
          </a:xfrm>
        </p:grpSpPr>
        <p:pic>
          <p:nvPicPr>
            <p:cNvPr descr="Unknown_-_Discobolus" id="434" name="Google Shape;434;p78"/>
            <p:cNvPicPr preferRelativeResize="0"/>
            <p:nvPr/>
          </p:nvPicPr>
          <p:blipFill rotWithShape="1">
            <a:blip r:embed="rId3">
              <a:alphaModFix/>
            </a:blip>
            <a:srcRect b="0" l="0" r="0" t="0"/>
            <a:stretch/>
          </p:blipFill>
          <p:spPr>
            <a:xfrm>
              <a:off x="0" y="1311775"/>
              <a:ext cx="2858700" cy="4610700"/>
            </a:xfrm>
            <a:prstGeom prst="rect">
              <a:avLst/>
            </a:prstGeom>
            <a:noFill/>
            <a:ln>
              <a:noFill/>
            </a:ln>
          </p:spPr>
        </p:pic>
        <p:sp>
          <p:nvSpPr>
            <p:cNvPr id="435" name="Google Shape;435;p78"/>
            <p:cNvSpPr txBox="1"/>
            <p:nvPr/>
          </p:nvSpPr>
          <p:spPr>
            <a:xfrm>
              <a:off x="2" y="5934000"/>
              <a:ext cx="2858700" cy="92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Myron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1800" u="none" cap="none" strike="noStrike">
                  <a:solidFill>
                    <a:srgbClr val="F3F3F3"/>
                  </a:solidFill>
                  <a:latin typeface="Open Sans"/>
                  <a:ea typeface="Open Sans"/>
                  <a:cs typeface="Open Sans"/>
                  <a:sym typeface="Open Sans"/>
                </a:rPr>
                <a:t>Discobolus</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circa 450 BCE</a:t>
              </a:r>
              <a:endParaRPr>
                <a:solidFill>
                  <a:srgbClr val="CCCCCC"/>
                </a:solidFill>
                <a:latin typeface="Open Sans"/>
                <a:ea typeface="Open Sans"/>
                <a:cs typeface="Open Sans"/>
                <a:sym typeface="Open Sans"/>
              </a:endParaRPr>
            </a:p>
          </p:txBody>
        </p:sp>
      </p:grpSp>
      <p:grpSp>
        <p:nvGrpSpPr>
          <p:cNvPr id="436" name="Google Shape;436;p78"/>
          <p:cNvGrpSpPr/>
          <p:nvPr/>
        </p:nvGrpSpPr>
        <p:grpSpPr>
          <a:xfrm>
            <a:off x="3032919" y="1006975"/>
            <a:ext cx="3350709" cy="5542175"/>
            <a:chOff x="3337719" y="1311775"/>
            <a:chExt cx="3350709" cy="5542175"/>
          </a:xfrm>
        </p:grpSpPr>
        <p:sp>
          <p:nvSpPr>
            <p:cNvPr id="437" name="Google Shape;437;p78"/>
            <p:cNvSpPr txBox="1"/>
            <p:nvPr/>
          </p:nvSpPr>
          <p:spPr>
            <a:xfrm>
              <a:off x="3337728" y="5938050"/>
              <a:ext cx="3350700" cy="915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1800" u="none" cap="none" strike="noStrike">
                  <a:solidFill>
                    <a:srgbClr val="F3F3F3"/>
                  </a:solidFill>
                  <a:latin typeface="Open Sans"/>
                  <a:ea typeface="Open Sans"/>
                  <a:cs typeface="Open Sans"/>
                  <a:sym typeface="Open Sans"/>
                </a:rPr>
                <a:t>Head of a Roman Patrician</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50-75 BCE</a:t>
              </a:r>
              <a:endParaRPr>
                <a:solidFill>
                  <a:srgbClr val="CCCCCC"/>
                </a:solidFill>
                <a:latin typeface="Open Sans"/>
                <a:ea typeface="Open Sans"/>
                <a:cs typeface="Open Sans"/>
                <a:sym typeface="Open Sans"/>
              </a:endParaRPr>
            </a:p>
          </p:txBody>
        </p:sp>
        <p:pic>
          <p:nvPicPr>
            <p:cNvPr id="438" name="Google Shape;438;p78"/>
            <p:cNvPicPr preferRelativeResize="0"/>
            <p:nvPr/>
          </p:nvPicPr>
          <p:blipFill rotWithShape="1">
            <a:blip r:embed="rId4">
              <a:alphaModFix/>
            </a:blip>
            <a:srcRect b="0" l="0" r="0" t="0"/>
            <a:stretch/>
          </p:blipFill>
          <p:spPr>
            <a:xfrm>
              <a:off x="3337719" y="1311775"/>
              <a:ext cx="3350700" cy="4626300"/>
            </a:xfrm>
            <a:prstGeom prst="rect">
              <a:avLst/>
            </a:prstGeom>
            <a:noFill/>
            <a:ln>
              <a:noFill/>
            </a:ln>
          </p:spPr>
        </p:pic>
      </p:grpSp>
      <p:sp>
        <p:nvSpPr>
          <p:cNvPr id="439" name="Google Shape;439;p78"/>
          <p:cNvSpPr txBox="1"/>
          <p:nvPr/>
        </p:nvSpPr>
        <p:spPr>
          <a:xfrm>
            <a:off x="1025" y="76200"/>
            <a:ext cx="6382500" cy="918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600">
                <a:solidFill>
                  <a:srgbClr val="EFEFEF"/>
                </a:solidFill>
                <a:latin typeface="Oswald"/>
                <a:ea typeface="Oswald"/>
                <a:cs typeface="Oswald"/>
                <a:sym typeface="Oswald"/>
              </a:rPr>
              <a:t>Ancient Greek and Roman Art</a:t>
            </a:r>
            <a:endParaRPr sz="3600">
              <a:solidFill>
                <a:srgbClr val="B7B7B7"/>
              </a:solidFill>
              <a:latin typeface="Average"/>
              <a:ea typeface="Average"/>
              <a:cs typeface="Average"/>
              <a:sym typeface="Average"/>
            </a:endParaRPr>
          </a:p>
        </p:txBody>
      </p:sp>
      <p:sp>
        <p:nvSpPr>
          <p:cNvPr descr="Translations" id="440" name="Google Shape;440;p78"/>
          <p:cNvSpPr txBox="1"/>
          <p:nvPr/>
        </p:nvSpPr>
        <p:spPr>
          <a:xfrm>
            <a:off x="6383525" y="0"/>
            <a:ext cx="2760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የጥንት ግሪክ እና የሮማውያን ጥበብ</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الفن اليوناني والروماني القديم</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Art antic grec i romà</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古希腊和罗马艺术</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هنر یونان و روم باستان</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प्राचीन यूनानी और रोमन कला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古代ギリシャ・ローマ美術</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고대 그리스와 로마 미술</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Hunera Yewnanî û Romanî ya kevnar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Arte Grega e Romana Antiga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ਪ੍ਰਾਚੀਨ ਯੂਨਾਨੀ ਅਤੇ ਰੋਮਨ ਕਲਾ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Древнегреческое и римское искусство</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Farshaxankii Giriigga iyo Roomaanka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Arte griego y romano antiguo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Sanaa ya Kigiriki na Kirumi ya Kale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Sinaunang Griyego at Romanong Sining</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Antik Yunan ve Roma Sanatı</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Давньогрецьке та римське мистецтво</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Nghệ thuật Hy Lạp và La Mã cổ đại</a:t>
            </a:r>
            <a:endParaRPr sz="1700">
              <a:solidFill>
                <a:srgbClr val="AAAAAA"/>
              </a:solidFill>
              <a:latin typeface="Average"/>
              <a:ea typeface="Average"/>
              <a:cs typeface="Average"/>
              <a:sym typeface="Averag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44" name="Shape 444"/>
        <p:cNvGrpSpPr/>
        <p:nvPr/>
      </p:nvGrpSpPr>
      <p:grpSpPr>
        <a:xfrm>
          <a:off x="0" y="0"/>
          <a:ext cx="0" cy="0"/>
          <a:chOff x="0" y="0"/>
          <a:chExt cx="0" cy="0"/>
        </a:xfrm>
      </p:grpSpPr>
      <p:sp>
        <p:nvSpPr>
          <p:cNvPr id="445" name="Google Shape;445;p79"/>
          <p:cNvSpPr txBox="1"/>
          <p:nvPr/>
        </p:nvSpPr>
        <p:spPr>
          <a:xfrm>
            <a:off x="4572000" y="0"/>
            <a:ext cx="4572000" cy="2064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BBE0E3"/>
              </a:buClr>
              <a:buFont typeface="Arial"/>
              <a:buNone/>
            </a:pPr>
            <a:r>
              <a:rPr lang="en" sz="2100">
                <a:solidFill>
                  <a:srgbClr val="CCCCCC"/>
                </a:solidFill>
                <a:latin typeface="Open Sans"/>
                <a:ea typeface="Open Sans"/>
                <a:cs typeface="Open Sans"/>
                <a:sym typeface="Open Sans"/>
              </a:rPr>
              <a:t>Unknown</a:t>
            </a:r>
            <a:br>
              <a:rPr lang="en" sz="2100">
                <a:solidFill>
                  <a:srgbClr val="CCCCCC"/>
                </a:solidFill>
                <a:latin typeface="Open Sans"/>
                <a:ea typeface="Open Sans"/>
                <a:cs typeface="Open Sans"/>
                <a:sym typeface="Open Sans"/>
              </a:rPr>
            </a:br>
            <a:r>
              <a:rPr b="1" i="1" lang="en" sz="2100">
                <a:solidFill>
                  <a:srgbClr val="F3F3F3"/>
                </a:solidFill>
                <a:latin typeface="Open Sans"/>
                <a:ea typeface="Open Sans"/>
                <a:cs typeface="Open Sans"/>
                <a:sym typeface="Open Sans"/>
              </a:rPr>
              <a:t>Head of Constantine</a:t>
            </a:r>
            <a:br>
              <a:rPr i="1" lang="en" sz="2100">
                <a:solidFill>
                  <a:srgbClr val="CCCCCC"/>
                </a:solidFill>
                <a:latin typeface="Open Sans"/>
                <a:ea typeface="Open Sans"/>
                <a:cs typeface="Open Sans"/>
                <a:sym typeface="Open Sans"/>
              </a:rPr>
            </a:br>
            <a:r>
              <a:rPr lang="en" sz="2100">
                <a:solidFill>
                  <a:srgbClr val="CCCCCC"/>
                </a:solidFill>
                <a:latin typeface="Open Sans"/>
                <a:ea typeface="Open Sans"/>
                <a:cs typeface="Open Sans"/>
                <a:sym typeface="Open Sans"/>
              </a:rPr>
              <a:t>circa 315</a:t>
            </a:r>
            <a:endParaRPr sz="2100">
              <a:solidFill>
                <a:srgbClr val="CCCCCC"/>
              </a:solidFill>
              <a:latin typeface="Open Sans"/>
              <a:ea typeface="Open Sans"/>
              <a:cs typeface="Open Sans"/>
              <a:sym typeface="Open Sans"/>
            </a:endParaRPr>
          </a:p>
          <a:p>
            <a:pPr indent="0" lvl="0" marL="0" rtl="0" algn="l">
              <a:spcBef>
                <a:spcPts val="0"/>
              </a:spcBef>
              <a:spcAft>
                <a:spcPts val="0"/>
              </a:spcAft>
              <a:buClr>
                <a:srgbClr val="BBE0E3"/>
              </a:buClr>
              <a:buFont typeface="Arial"/>
              <a:buNone/>
            </a:pPr>
            <a:r>
              <a:t/>
            </a:r>
            <a:endParaRPr>
              <a:solidFill>
                <a:srgbClr val="CCCCCC"/>
              </a:solidFill>
              <a:latin typeface="Open Sans"/>
              <a:ea typeface="Open Sans"/>
              <a:cs typeface="Open Sans"/>
              <a:sym typeface="Open Sans"/>
            </a:endParaRPr>
          </a:p>
          <a:p>
            <a:pPr indent="0" lvl="0" marL="0" rtl="0" algn="ctr">
              <a:spcBef>
                <a:spcPts val="0"/>
              </a:spcBef>
              <a:spcAft>
                <a:spcPts val="0"/>
              </a:spcAft>
              <a:buClr>
                <a:srgbClr val="BBE0E3"/>
              </a:buClr>
              <a:buFont typeface="Arial"/>
              <a:buNone/>
            </a:pPr>
            <a:r>
              <a:rPr lang="en" sz="1500">
                <a:solidFill>
                  <a:srgbClr val="CCCCCC"/>
                </a:solidFill>
                <a:latin typeface="Open Sans"/>
                <a:ea typeface="Open Sans"/>
                <a:cs typeface="Open Sans"/>
                <a:sym typeface="Open Sans"/>
              </a:rPr>
              <a:t>White marble, brick, wood, and gilded bronze</a:t>
            </a:r>
            <a:br>
              <a:rPr lang="en" sz="1500">
                <a:solidFill>
                  <a:srgbClr val="CCCCCC"/>
                </a:solidFill>
                <a:latin typeface="Open Sans"/>
                <a:ea typeface="Open Sans"/>
                <a:cs typeface="Open Sans"/>
                <a:sym typeface="Open Sans"/>
              </a:rPr>
            </a:br>
            <a:r>
              <a:rPr lang="en" sz="1500">
                <a:solidFill>
                  <a:srgbClr val="CCCCCC"/>
                </a:solidFill>
                <a:latin typeface="Open Sans"/>
                <a:ea typeface="Open Sans"/>
                <a:cs typeface="Open Sans"/>
                <a:sym typeface="Open Sans"/>
              </a:rPr>
              <a:t>Musei Capitolini, Rome</a:t>
            </a:r>
            <a:endParaRPr sz="2100">
              <a:solidFill>
                <a:srgbClr val="CCCCCC"/>
              </a:solidFill>
              <a:latin typeface="Open Sans"/>
              <a:ea typeface="Open Sans"/>
              <a:cs typeface="Open Sans"/>
              <a:sym typeface="Open Sans"/>
            </a:endParaRPr>
          </a:p>
        </p:txBody>
      </p:sp>
      <p:pic>
        <p:nvPicPr>
          <p:cNvPr descr="Unknown_-_Head_of_Constantine" id="446" name="Google Shape;446;p79"/>
          <p:cNvPicPr preferRelativeResize="0"/>
          <p:nvPr/>
        </p:nvPicPr>
        <p:blipFill rotWithShape="1">
          <a:blip r:embed="rId3">
            <a:alphaModFix/>
          </a:blip>
          <a:srcRect b="0" l="0" r="0" t="0"/>
          <a:stretch/>
        </p:blipFill>
        <p:spPr>
          <a:xfrm>
            <a:off x="0" y="381591"/>
            <a:ext cx="4572000" cy="6094800"/>
          </a:xfrm>
          <a:prstGeom prst="rect">
            <a:avLst/>
          </a:prstGeom>
          <a:noFill/>
          <a:ln>
            <a:noFill/>
          </a:ln>
        </p:spPr>
      </p:pic>
      <p:sp>
        <p:nvSpPr>
          <p:cNvPr descr="Translations" id="447" name="Google Shape;447;p79"/>
          <p:cNvSpPr txBox="1"/>
          <p:nvPr/>
        </p:nvSpPr>
        <p:spPr>
          <a:xfrm>
            <a:off x="4572000" y="2064300"/>
            <a:ext cx="4572000" cy="47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ያልታወቀ፣ የቆስጠንጢኖስ ኃላፊ፣ 315 ገደማ</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غير معروف، رأس قسطنطين، حوالي عام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Desconegut, cap de Constantí, cap al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未知，君士坦丁的头像，约 315 年</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ناشناس، سر کنستانتین، در حدود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अज्ञात, कॉन्स्टेंटाइन का सिर, लगभग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不明、コンスタンティヌスの頭部、315年頃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알 수 없음, 콘스탄티누스의 머리, 약 315년경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Nenas, Serê Constantine, dora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Desconhecido, Cabeça de Constantino, circa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ਅਗਿਆਤ, ਕਾਂਸਟੈਂਟੀਨ ਦਾ ਮੁਖੀ, ਲਗਭਗ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Неизвестный, Голова Константина, около 315 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Lama garanayo, Madaxa Constantine, qiyaastii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Desconocido, Cabeza de Constantino, circa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Haijulikani, Mkuu wa Constantine, karibu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Hindi kilala, Pinuno ni Constantine, circa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Bilinmeyen, Konstantin Başı, yaklaşık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Невідомо, глава Костянтина, близько 315 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Không rõ, Người đứng đầu Constantine, khoảng năm 315</a:t>
            </a:r>
            <a:endParaRPr sz="1800">
              <a:solidFill>
                <a:srgbClr val="FFFFFF"/>
              </a:solidFill>
              <a:latin typeface="Average"/>
              <a:ea typeface="Average"/>
              <a:cs typeface="Average"/>
              <a:sym typeface="Averag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51" name="Shape 451"/>
        <p:cNvGrpSpPr/>
        <p:nvPr/>
      </p:nvGrpSpPr>
      <p:grpSpPr>
        <a:xfrm>
          <a:off x="0" y="0"/>
          <a:ext cx="0" cy="0"/>
          <a:chOff x="0" y="0"/>
          <a:chExt cx="0" cy="0"/>
        </a:xfrm>
      </p:grpSpPr>
      <p:pic>
        <p:nvPicPr>
          <p:cNvPr descr="constantine full" id="452" name="Google Shape;452;p80"/>
          <p:cNvPicPr preferRelativeResize="0"/>
          <p:nvPr/>
        </p:nvPicPr>
        <p:blipFill rotWithShape="1">
          <a:blip r:embed="rId3">
            <a:alphaModFix/>
          </a:blip>
          <a:srcRect b="0" l="0" r="0" t="0"/>
          <a:stretch/>
        </p:blipFill>
        <p:spPr>
          <a:xfrm>
            <a:off x="0" y="1726200"/>
            <a:ext cx="5030100" cy="5131800"/>
          </a:xfrm>
          <a:prstGeom prst="rect">
            <a:avLst/>
          </a:prstGeom>
          <a:noFill/>
          <a:ln>
            <a:noFill/>
          </a:ln>
        </p:spPr>
      </p:pic>
      <p:sp>
        <p:nvSpPr>
          <p:cNvPr id="453" name="Google Shape;453;p80"/>
          <p:cNvSpPr txBox="1"/>
          <p:nvPr/>
        </p:nvSpPr>
        <p:spPr>
          <a:xfrm>
            <a:off x="0" y="0"/>
            <a:ext cx="5030100" cy="1726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100" u="none" cap="none" strike="noStrike">
                <a:solidFill>
                  <a:srgbClr val="CCCCCC"/>
                </a:solidFill>
                <a:latin typeface="Open Sans"/>
                <a:ea typeface="Open Sans"/>
                <a:cs typeface="Open Sans"/>
                <a:sym typeface="Open Sans"/>
              </a:rPr>
              <a:t>Unknown</a:t>
            </a:r>
            <a:br>
              <a:rPr lang="en" sz="2100">
                <a:solidFill>
                  <a:srgbClr val="CCCCCC"/>
                </a:solidFill>
                <a:latin typeface="Open Sans"/>
                <a:ea typeface="Open Sans"/>
                <a:cs typeface="Open Sans"/>
                <a:sym typeface="Open Sans"/>
              </a:rPr>
            </a:br>
            <a:r>
              <a:rPr b="1" i="1" lang="en" sz="2100" u="none" cap="none" strike="noStrike">
                <a:solidFill>
                  <a:srgbClr val="F3F3F3"/>
                </a:solidFill>
                <a:latin typeface="Open Sans"/>
                <a:ea typeface="Open Sans"/>
                <a:cs typeface="Open Sans"/>
                <a:sym typeface="Open Sans"/>
              </a:rPr>
              <a:t>Head of Constantine</a:t>
            </a:r>
            <a:br>
              <a:rPr i="1" lang="en" sz="2100">
                <a:solidFill>
                  <a:srgbClr val="CCCCCC"/>
                </a:solidFill>
                <a:latin typeface="Open Sans"/>
                <a:ea typeface="Open Sans"/>
                <a:cs typeface="Open Sans"/>
                <a:sym typeface="Open Sans"/>
              </a:rPr>
            </a:br>
            <a:r>
              <a:rPr b="0" i="0" lang="en" sz="2100" u="none" cap="none" strike="noStrike">
                <a:solidFill>
                  <a:srgbClr val="CCCCCC"/>
                </a:solidFill>
                <a:latin typeface="Open Sans"/>
                <a:ea typeface="Open Sans"/>
                <a:cs typeface="Open Sans"/>
                <a:sym typeface="Open Sans"/>
              </a:rPr>
              <a:t>circa 315</a:t>
            </a:r>
            <a:endParaRPr b="0" i="0" sz="2100" u="none" cap="none" strike="noStrike">
              <a:solidFill>
                <a:srgbClr val="CCCCCC"/>
              </a:solidFill>
              <a:latin typeface="Open Sans"/>
              <a:ea typeface="Open Sans"/>
              <a:cs typeface="Open Sans"/>
              <a:sym typeface="Open Sans"/>
            </a:endParaRPr>
          </a:p>
          <a:p>
            <a:pPr indent="0" lvl="0" marL="0" marR="0" rtl="0" algn="l">
              <a:lnSpc>
                <a:spcPct val="100000"/>
              </a:lnSpc>
              <a:spcBef>
                <a:spcPts val="0"/>
              </a:spcBef>
              <a:spcAft>
                <a:spcPts val="0"/>
              </a:spcAft>
              <a:buClr>
                <a:srgbClr val="BBE0E3"/>
              </a:buClr>
              <a:buFont typeface="Arial"/>
              <a:buNone/>
            </a:pPr>
            <a:r>
              <a:t/>
            </a:r>
            <a:endParaRPr sz="12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500" u="none" cap="none" strike="noStrike">
                <a:solidFill>
                  <a:srgbClr val="CCCCCC"/>
                </a:solidFill>
                <a:latin typeface="Open Sans"/>
                <a:ea typeface="Open Sans"/>
                <a:cs typeface="Open Sans"/>
                <a:sym typeface="Open Sans"/>
              </a:rPr>
              <a:t>White marble, brick, wood, and gilded bronze</a:t>
            </a:r>
            <a:br>
              <a:rPr lang="en" sz="1500">
                <a:solidFill>
                  <a:srgbClr val="CCCCCC"/>
                </a:solidFill>
                <a:latin typeface="Open Sans"/>
                <a:ea typeface="Open Sans"/>
                <a:cs typeface="Open Sans"/>
                <a:sym typeface="Open Sans"/>
              </a:rPr>
            </a:br>
            <a:r>
              <a:rPr b="0" i="0" lang="en" sz="1500" u="none" cap="none" strike="noStrike">
                <a:solidFill>
                  <a:srgbClr val="CCCCCC"/>
                </a:solidFill>
                <a:latin typeface="Open Sans"/>
                <a:ea typeface="Open Sans"/>
                <a:cs typeface="Open Sans"/>
                <a:sym typeface="Open Sans"/>
              </a:rPr>
              <a:t>Musei Capitolini, Rome</a:t>
            </a:r>
            <a:endParaRPr sz="1100">
              <a:solidFill>
                <a:srgbClr val="CCCCCC"/>
              </a:solidFill>
              <a:latin typeface="Open Sans"/>
              <a:ea typeface="Open Sans"/>
              <a:cs typeface="Open Sans"/>
              <a:sym typeface="Open Sans"/>
            </a:endParaRPr>
          </a:p>
        </p:txBody>
      </p:sp>
      <p:sp>
        <p:nvSpPr>
          <p:cNvPr descr="Translations" id="454" name="Google Shape;454;p80"/>
          <p:cNvSpPr txBox="1"/>
          <p:nvPr/>
        </p:nvSpPr>
        <p:spPr>
          <a:xfrm>
            <a:off x="5030100" y="-100"/>
            <a:ext cx="4113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ያልታወቀ፣ የቆስጠንጢኖስ ኃላፊ፣ 315 ገደማ</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غير معروف، رأس قسطنطين، حوالي عام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Desconegut, cap de Constantí, cap al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未知，君士坦丁的头像，约 315 年</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ناشناس، سر کنستانتین، در حدود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अज्ञात, कॉन्स्टेंटाइन का सिर, लगभग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不明、コンスタンティヌスの頭部、315年頃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알 수 없음, 콘스탄티누스의 머리, 약 315년경</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Nenas, Serê Constantine, dora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Desconhecido, Cabeça de Constantino, circa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ਅਗਿਆਤ, ਕਾਂਸਟੈਂਟੀਨ ਦਾ ਮੁਖੀ, ਲਗਭਗ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Неизвестный, Голова Константина, около 315 г.</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Lama garanayo, Madaxa Constantine, qiyaastii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Desconocido, Cabeza de Constantino, circa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Haijulikani, Mkuu wa Constantine, karibu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Hindi kilala, Pinuno ni Constantine, circa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Bilinmeyen, Konstantin Başı, yaklaşık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Невідомо, глава Костянтина, близько 315 р</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Không rõ, Người đứng đầu Constantine, khoảng năm 315</a:t>
            </a:r>
            <a:endParaRPr sz="1600">
              <a:solidFill>
                <a:srgbClr val="FFFFFF"/>
              </a:solidFill>
              <a:latin typeface="Average"/>
              <a:ea typeface="Average"/>
              <a:cs typeface="Average"/>
              <a:sym typeface="Averag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58" name="Shape 458"/>
        <p:cNvGrpSpPr/>
        <p:nvPr/>
      </p:nvGrpSpPr>
      <p:grpSpPr>
        <a:xfrm>
          <a:off x="0" y="0"/>
          <a:ext cx="0" cy="0"/>
          <a:chOff x="0" y="0"/>
          <a:chExt cx="0" cy="0"/>
        </a:xfrm>
      </p:grpSpPr>
      <p:sp>
        <p:nvSpPr>
          <p:cNvPr descr="All text" id="459" name="Google Shape;459;p81"/>
          <p:cNvSpPr txBox="1"/>
          <p:nvPr/>
        </p:nvSpPr>
        <p:spPr>
          <a:xfrm>
            <a:off x="0" y="5805487"/>
            <a:ext cx="9144000" cy="738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1" lang="en" sz="2400">
                <a:solidFill>
                  <a:srgbClr val="F3F3F3"/>
                </a:solidFill>
                <a:latin typeface="Open Sans"/>
                <a:ea typeface="Open Sans"/>
                <a:cs typeface="Open Sans"/>
                <a:sym typeface="Open Sans"/>
              </a:rPr>
              <a:t>Thomas Cole, </a:t>
            </a:r>
            <a:r>
              <a:rPr b="1" i="1" lang="en" sz="2400">
                <a:solidFill>
                  <a:srgbClr val="F3F3F3"/>
                </a:solidFill>
                <a:latin typeface="Open Sans"/>
                <a:ea typeface="Open Sans"/>
                <a:cs typeface="Open Sans"/>
                <a:sym typeface="Open Sans"/>
              </a:rPr>
              <a:t>The Course of Empire, Destruction</a:t>
            </a:r>
            <a:r>
              <a:rPr i="1" lang="en" sz="2400">
                <a:solidFill>
                  <a:srgbClr val="B7B7B7"/>
                </a:solidFill>
                <a:latin typeface="Open Sans"/>
                <a:ea typeface="Open Sans"/>
                <a:cs typeface="Open Sans"/>
                <a:sym typeface="Open Sans"/>
              </a:rPr>
              <a:t>, 1836.</a:t>
            </a:r>
            <a:endParaRPr>
              <a:solidFill>
                <a:srgbClr val="B7B7B7"/>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The Metropolitan Museum of Art, New York</a:t>
            </a:r>
            <a:endParaRPr>
              <a:solidFill>
                <a:srgbClr val="CCCCCC"/>
              </a:solidFill>
              <a:latin typeface="Open Sans"/>
              <a:ea typeface="Open Sans"/>
              <a:cs typeface="Open Sans"/>
              <a:sym typeface="Open Sans"/>
            </a:endParaRPr>
          </a:p>
        </p:txBody>
      </p:sp>
      <p:pic>
        <p:nvPicPr>
          <p:cNvPr id="460" name="Google Shape;460;p81"/>
          <p:cNvPicPr preferRelativeResize="0"/>
          <p:nvPr/>
        </p:nvPicPr>
        <p:blipFill>
          <a:blip r:embed="rId3">
            <a:alphaModFix/>
          </a:blip>
          <a:stretch>
            <a:fillRect/>
          </a:stretch>
        </p:blipFill>
        <p:spPr>
          <a:xfrm>
            <a:off x="0" y="0"/>
            <a:ext cx="9144000" cy="567036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4" name="Shape 464"/>
        <p:cNvGrpSpPr/>
        <p:nvPr/>
      </p:nvGrpSpPr>
      <p:grpSpPr>
        <a:xfrm>
          <a:off x="0" y="0"/>
          <a:ext cx="0" cy="0"/>
          <a:chOff x="0" y="0"/>
          <a:chExt cx="0" cy="0"/>
        </a:xfrm>
      </p:grpSpPr>
      <p:sp>
        <p:nvSpPr>
          <p:cNvPr descr="All text" id="465" name="Google Shape;465;p82"/>
          <p:cNvSpPr txBox="1"/>
          <p:nvPr/>
        </p:nvSpPr>
        <p:spPr>
          <a:xfrm>
            <a:off x="0" y="5805487"/>
            <a:ext cx="9144000" cy="738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1" i="1" lang="en" sz="2400">
                <a:solidFill>
                  <a:srgbClr val="F3F3F3"/>
                </a:solidFill>
                <a:latin typeface="Open Sans"/>
                <a:ea typeface="Open Sans"/>
                <a:cs typeface="Open Sans"/>
                <a:sym typeface="Open Sans"/>
              </a:rPr>
              <a:t>Cathedral of Monreale</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Sicily, Italy</a:t>
            </a:r>
            <a:endParaRPr>
              <a:solidFill>
                <a:srgbClr val="CCCCCC"/>
              </a:solidFill>
              <a:latin typeface="Open Sans"/>
              <a:ea typeface="Open Sans"/>
              <a:cs typeface="Open Sans"/>
              <a:sym typeface="Open Sans"/>
            </a:endParaRPr>
          </a:p>
        </p:txBody>
      </p:sp>
      <p:pic>
        <p:nvPicPr>
          <p:cNvPr id="466" name="Google Shape;466;p82"/>
          <p:cNvPicPr preferRelativeResize="0"/>
          <p:nvPr/>
        </p:nvPicPr>
        <p:blipFill>
          <a:blip r:embed="rId3">
            <a:alphaModFix/>
          </a:blip>
          <a:stretch>
            <a:fillRect/>
          </a:stretch>
        </p:blipFill>
        <p:spPr>
          <a:xfrm>
            <a:off x="381588" y="0"/>
            <a:ext cx="8380836" cy="5805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70" name="Shape 470"/>
        <p:cNvGrpSpPr/>
        <p:nvPr/>
      </p:nvGrpSpPr>
      <p:grpSpPr>
        <a:xfrm>
          <a:off x="0" y="0"/>
          <a:ext cx="0" cy="0"/>
          <a:chOff x="0" y="0"/>
          <a:chExt cx="0" cy="0"/>
        </a:xfrm>
      </p:grpSpPr>
      <p:sp>
        <p:nvSpPr>
          <p:cNvPr id="471" name="Google Shape;471;p83"/>
          <p:cNvSpPr txBox="1"/>
          <p:nvPr/>
        </p:nvSpPr>
        <p:spPr>
          <a:xfrm>
            <a:off x="4887525" y="-100"/>
            <a:ext cx="4256400" cy="2286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400" u="none" cap="none" strike="noStrike">
                <a:solidFill>
                  <a:srgbClr val="CCCCCC"/>
                </a:solidFill>
                <a:latin typeface="Open Sans"/>
                <a:ea typeface="Open Sans"/>
                <a:cs typeface="Open Sans"/>
                <a:sym typeface="Open Sans"/>
              </a:rPr>
              <a:t>Unknown</a:t>
            </a:r>
            <a:endParaRPr sz="24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400" u="none" cap="none" strike="noStrike">
                <a:solidFill>
                  <a:srgbClr val="F3F3F3"/>
                </a:solidFill>
                <a:latin typeface="Open Sans"/>
                <a:ea typeface="Open Sans"/>
                <a:cs typeface="Open Sans"/>
                <a:sym typeface="Open Sans"/>
              </a:rPr>
              <a:t>Christ Pantocrator</a:t>
            </a:r>
            <a:endParaRPr sz="24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400" u="none" cap="none" strike="noStrike">
                <a:solidFill>
                  <a:srgbClr val="CCCCCC"/>
                </a:solidFill>
                <a:latin typeface="Open Sans"/>
                <a:ea typeface="Open Sans"/>
                <a:cs typeface="Open Sans"/>
                <a:sym typeface="Open Sans"/>
              </a:rPr>
              <a:t>c. 1180-1194</a:t>
            </a:r>
            <a:endParaRPr b="0" i="0" sz="2400" u="none" cap="none" strike="noStrike">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Mosaic</a:t>
            </a:r>
            <a:endParaRPr sz="18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cathedral of Monreale, Sicily, Italy</a:t>
            </a:r>
            <a:endParaRPr sz="900">
              <a:solidFill>
                <a:srgbClr val="AAAAAA"/>
              </a:solidFill>
              <a:latin typeface="Average"/>
              <a:ea typeface="Average"/>
              <a:cs typeface="Average"/>
              <a:sym typeface="Average"/>
            </a:endParaRPr>
          </a:p>
        </p:txBody>
      </p:sp>
      <p:pic>
        <p:nvPicPr>
          <p:cNvPr descr="Unknown_-_Christ_Pantocrater_Monrreale" id="472" name="Google Shape;472;p83"/>
          <p:cNvPicPr preferRelativeResize="0"/>
          <p:nvPr/>
        </p:nvPicPr>
        <p:blipFill rotWithShape="1">
          <a:blip r:embed="rId3">
            <a:alphaModFix/>
          </a:blip>
          <a:srcRect b="0" l="0" r="0" t="0"/>
          <a:stretch/>
        </p:blipFill>
        <p:spPr>
          <a:xfrm>
            <a:off x="0" y="559491"/>
            <a:ext cx="4572000" cy="5739000"/>
          </a:xfrm>
          <a:prstGeom prst="rect">
            <a:avLst/>
          </a:prstGeom>
          <a:noFill/>
          <a:ln>
            <a:noFill/>
          </a:ln>
        </p:spPr>
      </p:pic>
      <p:sp>
        <p:nvSpPr>
          <p:cNvPr descr="Translations" id="473" name="Google Shape;473;p83"/>
          <p:cNvSpPr txBox="1"/>
          <p:nvPr/>
        </p:nvSpPr>
        <p:spPr>
          <a:xfrm>
            <a:off x="4572000" y="2286500"/>
            <a:ext cx="4572000" cy="45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ያልታወቀ፣ ክርስቶስ ፓንቶክራቶር፣ ሐ. 1180-1194</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غير معروف، المسيح بانتوكراتور، حوالي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Desconegut, Crist Pantocràtor, c.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未知，基督全能者，约 1180-1194 年</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ناشناس، مسیح پانتوکراتور، ج.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अज्ञात, क्राइस्ट पैंटोक्रेटर, लगभग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不明、全能のキリスト像、1180年頃-1194年</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알려지지 않음, 만능 그리스도, 1180년경-1194년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Nenas, Mesîh Pantokrator, c.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Desconhecido, Cristo Pantocrator, c.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ਅਣਜਾਣ, ਮਸੀਹ ਪੈਂਟੋਕ੍ਰੇਟਰ, ਸੀ.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Неизвестный, Христос Вседержитель, ок. 1180–1194 гг.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Lama garanayo, Christ Pantocrator, c.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Desconocido, Cristo Pantocrátor, c.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Haijulikani, Christ Pantocrator, c.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Unknown, Christ Pantocrator, c.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Bilinmeyen, Pantokrator İsa, yaklaşık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Невідомо, Христос Пантократор, бл. 1180-1194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Không rõ, Christ Pantocrator, khoảng năm 1180-1194</a:t>
            </a:r>
            <a:endParaRPr sz="1800">
              <a:solidFill>
                <a:srgbClr val="FFFFFF"/>
              </a:solidFill>
              <a:latin typeface="Average"/>
              <a:ea typeface="Average"/>
              <a:cs typeface="Average"/>
              <a:sym typeface="Averag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77" name="Shape 477"/>
        <p:cNvGrpSpPr/>
        <p:nvPr/>
      </p:nvGrpSpPr>
      <p:grpSpPr>
        <a:xfrm>
          <a:off x="0" y="0"/>
          <a:ext cx="0" cy="0"/>
          <a:chOff x="0" y="0"/>
          <a:chExt cx="0" cy="0"/>
        </a:xfrm>
      </p:grpSpPr>
      <p:sp>
        <p:nvSpPr>
          <p:cNvPr descr="All text" id="478" name="Google Shape;478;p84"/>
          <p:cNvSpPr txBox="1"/>
          <p:nvPr/>
        </p:nvSpPr>
        <p:spPr>
          <a:xfrm>
            <a:off x="0" y="6083825"/>
            <a:ext cx="9144000" cy="774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1" lang="en" sz="2100">
                <a:solidFill>
                  <a:srgbClr val="F3F3F3"/>
                </a:solidFill>
                <a:latin typeface="Open Sans"/>
                <a:ea typeface="Open Sans"/>
                <a:cs typeface="Open Sans"/>
                <a:sym typeface="Open Sans"/>
              </a:rPr>
              <a:t>It is normal for people to make religious leaders look like them</a:t>
            </a:r>
            <a:endParaRPr sz="11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Japan</a:t>
            </a:r>
            <a:endParaRPr>
              <a:solidFill>
                <a:srgbClr val="CCCCCC"/>
              </a:solidFill>
              <a:latin typeface="Open Sans"/>
              <a:ea typeface="Open Sans"/>
              <a:cs typeface="Open Sans"/>
              <a:sym typeface="Open Sans"/>
            </a:endParaRPr>
          </a:p>
        </p:txBody>
      </p:sp>
      <p:pic>
        <p:nvPicPr>
          <p:cNvPr id="479" name="Google Shape;479;p84"/>
          <p:cNvPicPr preferRelativeResize="0"/>
          <p:nvPr/>
        </p:nvPicPr>
        <p:blipFill>
          <a:blip r:embed="rId3">
            <a:alphaModFix/>
          </a:blip>
          <a:stretch>
            <a:fillRect/>
          </a:stretch>
        </p:blipFill>
        <p:spPr>
          <a:xfrm>
            <a:off x="448275" y="15"/>
            <a:ext cx="4313996" cy="6083810"/>
          </a:xfrm>
          <a:prstGeom prst="rect">
            <a:avLst/>
          </a:prstGeom>
          <a:noFill/>
          <a:ln>
            <a:noFill/>
          </a:ln>
        </p:spPr>
      </p:pic>
      <p:pic>
        <p:nvPicPr>
          <p:cNvPr id="480" name="Google Shape;480;p84"/>
          <p:cNvPicPr preferRelativeResize="0"/>
          <p:nvPr/>
        </p:nvPicPr>
        <p:blipFill>
          <a:blip r:embed="rId4">
            <a:alphaModFix/>
          </a:blip>
          <a:stretch>
            <a:fillRect/>
          </a:stretch>
        </p:blipFill>
        <p:spPr>
          <a:xfrm>
            <a:off x="4762272" y="1"/>
            <a:ext cx="3933441" cy="608381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4" name="Shape 484"/>
        <p:cNvGrpSpPr/>
        <p:nvPr/>
      </p:nvGrpSpPr>
      <p:grpSpPr>
        <a:xfrm>
          <a:off x="0" y="0"/>
          <a:ext cx="0" cy="0"/>
          <a:chOff x="0" y="0"/>
          <a:chExt cx="0" cy="0"/>
        </a:xfrm>
      </p:grpSpPr>
      <p:sp>
        <p:nvSpPr>
          <p:cNvPr descr="Title" id="485" name="Google Shape;485;p85"/>
          <p:cNvSpPr txBox="1"/>
          <p:nvPr/>
        </p:nvSpPr>
        <p:spPr>
          <a:xfrm>
            <a:off x="4684700" y="0"/>
            <a:ext cx="4459200" cy="228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600" u="none" cap="none" strike="noStrike">
                <a:solidFill>
                  <a:srgbClr val="CCCCCC"/>
                </a:solidFill>
                <a:latin typeface="Open Sans"/>
                <a:ea typeface="Open Sans"/>
                <a:cs typeface="Open Sans"/>
                <a:sym typeface="Open Sans"/>
              </a:rPr>
              <a:t>Unknown</a:t>
            </a:r>
            <a:endParaRPr sz="26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600">
                <a:solidFill>
                  <a:srgbClr val="F3F3F3"/>
                </a:solidFill>
                <a:latin typeface="Open Sans"/>
                <a:ea typeface="Open Sans"/>
                <a:cs typeface="Open Sans"/>
                <a:sym typeface="Open Sans"/>
              </a:rPr>
              <a:t>Mary and Child</a:t>
            </a:r>
            <a:endParaRPr sz="16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sz="20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Mosaic</a:t>
            </a:r>
            <a:endParaRPr sz="20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cathedral of Monreale, Sicily,</a:t>
            </a:r>
            <a:r>
              <a:rPr lang="en" sz="2000">
                <a:solidFill>
                  <a:srgbClr val="CCCCCC"/>
                </a:solidFill>
                <a:latin typeface="Open Sans"/>
                <a:ea typeface="Open Sans"/>
                <a:cs typeface="Open Sans"/>
                <a:sym typeface="Open Sans"/>
              </a:rPr>
              <a:t> </a:t>
            </a:r>
            <a:r>
              <a:rPr b="0" i="0" lang="en" sz="2000" u="none" cap="none" strike="noStrike">
                <a:solidFill>
                  <a:srgbClr val="CCCCCC"/>
                </a:solidFill>
                <a:latin typeface="Open Sans"/>
                <a:ea typeface="Open Sans"/>
                <a:cs typeface="Open Sans"/>
                <a:sym typeface="Open Sans"/>
              </a:rPr>
              <a:t>Italy</a:t>
            </a:r>
            <a:endParaRPr sz="1800">
              <a:solidFill>
                <a:srgbClr val="CCCCCC"/>
              </a:solidFill>
              <a:latin typeface="Open Sans"/>
              <a:ea typeface="Open Sans"/>
              <a:cs typeface="Open Sans"/>
              <a:sym typeface="Open Sans"/>
            </a:endParaRPr>
          </a:p>
        </p:txBody>
      </p:sp>
      <p:pic>
        <p:nvPicPr>
          <p:cNvPr id="486" name="Google Shape;486;p85"/>
          <p:cNvPicPr preferRelativeResize="0"/>
          <p:nvPr/>
        </p:nvPicPr>
        <p:blipFill rotWithShape="1">
          <a:blip r:embed="rId3">
            <a:alphaModFix/>
          </a:blip>
          <a:srcRect b="0" l="27995" r="33581" t="0"/>
          <a:stretch/>
        </p:blipFill>
        <p:spPr>
          <a:xfrm>
            <a:off x="0" y="0"/>
            <a:ext cx="4684699" cy="6858000"/>
          </a:xfrm>
          <a:prstGeom prst="rect">
            <a:avLst/>
          </a:prstGeom>
          <a:noFill/>
          <a:ln>
            <a:noFill/>
          </a:ln>
        </p:spPr>
      </p:pic>
      <p:sp>
        <p:nvSpPr>
          <p:cNvPr descr="Translations" id="487" name="Google Shape;487;p85"/>
          <p:cNvSpPr txBox="1"/>
          <p:nvPr/>
        </p:nvSpPr>
        <p:spPr>
          <a:xfrm>
            <a:off x="4684700" y="2286000"/>
            <a:ext cx="44592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ያልታወቀ, ማርያም እና ልጅ.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مريم والطفل مجهولان.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Desconegut, Maria i el nen.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未知，玛丽和孩子。</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ناشناس، مریم و کودک.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अज्ञात, मैरी और बच्चा।</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不明、マリアと子供。</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알려지지 않음, 메리와 아이.</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Nenas, Meryem û Zarok.</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Desconhecido, Maria e Criança.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ਅਣਜਾਣ, ਮੈਰੀ ਅਤੇ ਬੱਚਾ।</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Неизвестный, Мария с младенцем.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Lama garanayo, Maryan iyo Ilmo.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Desconocido, María y el Niño.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Haijulikani, Mariamu na Mtoto.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Unknown, Maria at Bata.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Bilinmeyen, Meryem ve Çocuk.</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Невідомо, Марія з немовлям.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Không rõ, Mary và Child.</a:t>
            </a:r>
            <a:endParaRPr sz="35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91" name="Shape 491"/>
        <p:cNvGrpSpPr/>
        <p:nvPr/>
      </p:nvGrpSpPr>
      <p:grpSpPr>
        <a:xfrm>
          <a:off x="0" y="0"/>
          <a:ext cx="0" cy="0"/>
          <a:chOff x="0" y="0"/>
          <a:chExt cx="0" cy="0"/>
        </a:xfrm>
      </p:grpSpPr>
      <p:sp>
        <p:nvSpPr>
          <p:cNvPr descr="Title" id="492" name="Google Shape;492;p86"/>
          <p:cNvSpPr txBox="1"/>
          <p:nvPr/>
        </p:nvSpPr>
        <p:spPr>
          <a:xfrm>
            <a:off x="0" y="0"/>
            <a:ext cx="4572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400" u="none" cap="none" strike="noStrike">
                <a:solidFill>
                  <a:srgbClr val="CCCCCC"/>
                </a:solidFill>
                <a:latin typeface="Open Sans"/>
                <a:ea typeface="Open Sans"/>
                <a:cs typeface="Open Sans"/>
                <a:sym typeface="Open Sans"/>
              </a:rPr>
              <a:t>Unknown</a:t>
            </a:r>
            <a:endParaRPr b="0" i="0" sz="2400" u="none" cap="none" strike="noStrike">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400">
                <a:solidFill>
                  <a:srgbClr val="F3F3F3"/>
                </a:solidFill>
                <a:latin typeface="Open Sans"/>
                <a:ea typeface="Open Sans"/>
                <a:cs typeface="Open Sans"/>
                <a:sym typeface="Open Sans"/>
              </a:rPr>
              <a:t>Basilica di San Vitale di Ravenna</a:t>
            </a:r>
            <a:endParaRPr>
              <a:solidFill>
                <a:srgbClr val="CCCCCC"/>
              </a:solidFill>
              <a:latin typeface="Open Sans"/>
              <a:ea typeface="Open Sans"/>
              <a:cs typeface="Open Sans"/>
              <a:sym typeface="Open Sans"/>
            </a:endParaRPr>
          </a:p>
        </p:txBody>
      </p:sp>
      <p:pic>
        <p:nvPicPr>
          <p:cNvPr descr="Image from https://instagram.fyaw1-1.fna.fbcdn.net/v/t51.2885-15/sh0.08/e35/p750x750/82563797_492929594639159_2010389071592000367_n.jpg?_nc_ht=instagram.fyaw1-1.fna.fbcdn.net&amp;_nc_cat=111&amp;_nc_ohc=v9uncIVUBmwAX9flEmp&amp;oh=89adb8da38ec04f6b17c63b8aebd07d1&amp;oe=5ECA7F20" id="493" name="Google Shape;493;p86"/>
          <p:cNvPicPr preferRelativeResize="0"/>
          <p:nvPr/>
        </p:nvPicPr>
        <p:blipFill>
          <a:blip r:embed="rId3">
            <a:alphaModFix/>
          </a:blip>
          <a:stretch>
            <a:fillRect/>
          </a:stretch>
        </p:blipFill>
        <p:spPr>
          <a:xfrm>
            <a:off x="0" y="1143000"/>
            <a:ext cx="4572000" cy="5715000"/>
          </a:xfrm>
          <a:prstGeom prst="rect">
            <a:avLst/>
          </a:prstGeom>
          <a:noFill/>
          <a:ln>
            <a:noFill/>
          </a:ln>
        </p:spPr>
      </p:pic>
      <p:sp>
        <p:nvSpPr>
          <p:cNvPr descr="Translations" id="494" name="Google Shape;494;p86"/>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ያልታወቀ አርቲስት, Basilica di San Vitale di Ravenna</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فنان غير معروف، كنيسة سان فيتالي دي رافينا</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Artista desconegut, Basilica di San Vitale di Ravenna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未知艺术家，拉文纳圣维塔莱大教堂</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هنرمند ناشناس، کلیسای سن ویتال دی راونا</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अज्ञात कलाकार, बेसिलिका डि सैन विटाले डि रेवेना</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アーティスト不明、ラヴェンナのサン・ヴィターレ大聖堂</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무명의 예술가, 바실리카 디 산 비탈레 디 라벤나</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Hunermendê nenas, Basilica di San Vitale di Ravenna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Artista desconhecido, Basílica de San Vitale di Ravenna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ਅਗਿਆਤ ਕਲਾਕਾਰ, ਬੇਸਿਲਿਕਾ ਡੀ ਸੈਨ ਵਿਟਾਲੇ ਡੀ ਰੈਵੇਨਾ</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Неизвестный художник, Базилика Сан-Витале в Равенне.</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Farshaxan aan la aqoon, Basilica di San Vitale di Ravenna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Artista desconocido, Basílica de San Vitale di Rávena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Msanii asiyejulikana, Basilica di San Vitale di Ravenna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Hindi kilalang artista, Basilica di San Vitale di Ravenna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Bilinmeyen sanatçı, Basilica di San Vitale di Ravenna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Невідомий художник, Basilica di San Vitale di Ravenna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Nghệ sĩ vô danh, Basilica di San Vitale di Ravenna</a:t>
            </a:r>
            <a:endParaRPr sz="155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98" name="Shape 498"/>
        <p:cNvGrpSpPr/>
        <p:nvPr/>
      </p:nvGrpSpPr>
      <p:grpSpPr>
        <a:xfrm>
          <a:off x="0" y="0"/>
          <a:ext cx="0" cy="0"/>
          <a:chOff x="0" y="0"/>
          <a:chExt cx="0" cy="0"/>
        </a:xfrm>
      </p:grpSpPr>
      <p:sp>
        <p:nvSpPr>
          <p:cNvPr descr="All text" id="499" name="Google Shape;499;p87"/>
          <p:cNvSpPr txBox="1"/>
          <p:nvPr/>
        </p:nvSpPr>
        <p:spPr>
          <a:xfrm>
            <a:off x="0" y="5292250"/>
            <a:ext cx="9144000" cy="1565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2200">
                <a:solidFill>
                  <a:srgbClr val="CCCCCC"/>
                </a:solidFill>
                <a:latin typeface="Open Sans"/>
                <a:ea typeface="Open Sans"/>
                <a:cs typeface="Open Sans"/>
                <a:sym typeface="Open Sans"/>
              </a:rPr>
              <a:t>Sedefkâr Mehmed Ağa, </a:t>
            </a:r>
            <a:r>
              <a:rPr b="1" i="1" lang="en" sz="2200">
                <a:solidFill>
                  <a:srgbClr val="FFFFFF"/>
                </a:solidFill>
                <a:latin typeface="Open Sans"/>
                <a:ea typeface="Open Sans"/>
                <a:cs typeface="Open Sans"/>
                <a:sym typeface="Open Sans"/>
              </a:rPr>
              <a:t>Sultan Ahmed Mosque (Blue Mosque), </a:t>
            </a:r>
            <a:r>
              <a:rPr lang="en" sz="2200">
                <a:solidFill>
                  <a:srgbClr val="CCCCCC"/>
                </a:solidFill>
                <a:latin typeface="Open Sans"/>
                <a:ea typeface="Open Sans"/>
                <a:cs typeface="Open Sans"/>
                <a:sym typeface="Open Sans"/>
              </a:rPr>
              <a:t>1616</a:t>
            </a:r>
            <a:endParaRPr b="0" i="0" sz="2200" u="none" cap="none" strike="noStrike">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sz="24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73m x 65m x 43m high</a:t>
            </a:r>
            <a:endParaRPr sz="18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Istanbul, Turkey</a:t>
            </a:r>
            <a:endParaRPr sz="1800">
              <a:solidFill>
                <a:srgbClr val="CCCCCC"/>
              </a:solidFill>
              <a:latin typeface="Open Sans"/>
              <a:ea typeface="Open Sans"/>
              <a:cs typeface="Open Sans"/>
              <a:sym typeface="Open Sans"/>
            </a:endParaRPr>
          </a:p>
        </p:txBody>
      </p:sp>
      <p:pic>
        <p:nvPicPr>
          <p:cNvPr descr="Image result for blue mosque" id="500" name="Google Shape;500;p87"/>
          <p:cNvPicPr preferRelativeResize="0"/>
          <p:nvPr/>
        </p:nvPicPr>
        <p:blipFill>
          <a:blip r:embed="rId3">
            <a:alphaModFix/>
          </a:blip>
          <a:stretch>
            <a:fillRect/>
          </a:stretch>
        </p:blipFill>
        <p:spPr>
          <a:xfrm>
            <a:off x="328813" y="0"/>
            <a:ext cx="8486376" cy="5338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3"/>
          <p:cNvSpPr txBox="1"/>
          <p:nvPr/>
        </p:nvSpPr>
        <p:spPr>
          <a:xfrm>
            <a:off x="0" y="0"/>
            <a:ext cx="4575300" cy="7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dk1"/>
                </a:solidFill>
                <a:latin typeface="Oswald"/>
                <a:ea typeface="Oswald"/>
                <a:cs typeface="Oswald"/>
                <a:sym typeface="Oswald"/>
              </a:rPr>
              <a:t>Halifax and the Riel Rebellion</a:t>
            </a:r>
            <a:endParaRPr sz="3000"/>
          </a:p>
        </p:txBody>
      </p:sp>
      <p:pic>
        <p:nvPicPr>
          <p:cNvPr id="229" name="Google Shape;229;p43"/>
          <p:cNvPicPr preferRelativeResize="0"/>
          <p:nvPr/>
        </p:nvPicPr>
        <p:blipFill>
          <a:blip r:embed="rId3">
            <a:alphaModFix/>
          </a:blip>
          <a:stretch>
            <a:fillRect/>
          </a:stretch>
        </p:blipFill>
        <p:spPr>
          <a:xfrm>
            <a:off x="0" y="782008"/>
            <a:ext cx="4575300" cy="6075992"/>
          </a:xfrm>
          <a:prstGeom prst="rect">
            <a:avLst/>
          </a:prstGeom>
          <a:noFill/>
          <a:ln>
            <a:noFill/>
          </a:ln>
        </p:spPr>
      </p:pic>
      <p:pic>
        <p:nvPicPr>
          <p:cNvPr id="230" name="Google Shape;230;p43"/>
          <p:cNvPicPr preferRelativeResize="0"/>
          <p:nvPr/>
        </p:nvPicPr>
        <p:blipFill>
          <a:blip r:embed="rId4">
            <a:alphaModFix/>
          </a:blip>
          <a:stretch>
            <a:fillRect/>
          </a:stretch>
        </p:blipFill>
        <p:spPr>
          <a:xfrm>
            <a:off x="4568700" y="0"/>
            <a:ext cx="4575294"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4" name="Shape 504"/>
        <p:cNvGrpSpPr/>
        <p:nvPr/>
      </p:nvGrpSpPr>
      <p:grpSpPr>
        <a:xfrm>
          <a:off x="0" y="0"/>
          <a:ext cx="0" cy="0"/>
          <a:chOff x="0" y="0"/>
          <a:chExt cx="0" cy="0"/>
        </a:xfrm>
      </p:grpSpPr>
      <p:sp>
        <p:nvSpPr>
          <p:cNvPr descr="All text" id="505" name="Google Shape;505;p88"/>
          <p:cNvSpPr txBox="1"/>
          <p:nvPr/>
        </p:nvSpPr>
        <p:spPr>
          <a:xfrm>
            <a:off x="0" y="5955825"/>
            <a:ext cx="9144000" cy="90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2200">
                <a:solidFill>
                  <a:srgbClr val="CCCCCC"/>
                </a:solidFill>
                <a:latin typeface="Open Sans"/>
                <a:ea typeface="Open Sans"/>
                <a:cs typeface="Open Sans"/>
                <a:sym typeface="Open Sans"/>
              </a:rPr>
              <a:t>Sedefkâr Mehmed Ağa, </a:t>
            </a:r>
            <a:r>
              <a:rPr b="1" i="1" lang="en" sz="2200">
                <a:solidFill>
                  <a:srgbClr val="FFFFFF"/>
                </a:solidFill>
                <a:latin typeface="Open Sans"/>
                <a:ea typeface="Open Sans"/>
                <a:cs typeface="Open Sans"/>
                <a:sym typeface="Open Sans"/>
              </a:rPr>
              <a:t>Sultan Ahmed Mosque (Blue Mosque), </a:t>
            </a:r>
            <a:r>
              <a:rPr lang="en" sz="2200">
                <a:solidFill>
                  <a:srgbClr val="CCCCCC"/>
                </a:solidFill>
                <a:latin typeface="Open Sans"/>
                <a:ea typeface="Open Sans"/>
                <a:cs typeface="Open Sans"/>
                <a:sym typeface="Open Sans"/>
              </a:rPr>
              <a:t>1616</a:t>
            </a:r>
            <a:endParaRPr b="0" i="0" sz="2200" u="none" cap="none" strike="noStrike">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73m x 65m x 43m high, Istanbul, Turkey</a:t>
            </a:r>
            <a:endParaRPr sz="1800">
              <a:solidFill>
                <a:srgbClr val="CCCCCC"/>
              </a:solidFill>
              <a:latin typeface="Open Sans"/>
              <a:ea typeface="Open Sans"/>
              <a:cs typeface="Open Sans"/>
              <a:sym typeface="Open Sans"/>
            </a:endParaRPr>
          </a:p>
        </p:txBody>
      </p:sp>
      <p:pic>
        <p:nvPicPr>
          <p:cNvPr id="506" name="Google Shape;506;p88"/>
          <p:cNvPicPr preferRelativeResize="0"/>
          <p:nvPr/>
        </p:nvPicPr>
        <p:blipFill>
          <a:blip r:embed="rId3">
            <a:alphaModFix/>
          </a:blip>
          <a:stretch>
            <a:fillRect/>
          </a:stretch>
        </p:blipFill>
        <p:spPr>
          <a:xfrm>
            <a:off x="114377" y="0"/>
            <a:ext cx="8915254" cy="59558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0" name="Shape 510"/>
        <p:cNvGrpSpPr/>
        <p:nvPr/>
      </p:nvGrpSpPr>
      <p:grpSpPr>
        <a:xfrm>
          <a:off x="0" y="0"/>
          <a:ext cx="0" cy="0"/>
          <a:chOff x="0" y="0"/>
          <a:chExt cx="0" cy="0"/>
        </a:xfrm>
      </p:grpSpPr>
      <p:sp>
        <p:nvSpPr>
          <p:cNvPr descr="All text" id="511" name="Google Shape;511;p89"/>
          <p:cNvSpPr txBox="1"/>
          <p:nvPr/>
        </p:nvSpPr>
        <p:spPr>
          <a:xfrm>
            <a:off x="0" y="5943600"/>
            <a:ext cx="9144000" cy="914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2200">
                <a:solidFill>
                  <a:srgbClr val="CCCCCC"/>
                </a:solidFill>
                <a:latin typeface="Open Sans"/>
                <a:ea typeface="Open Sans"/>
                <a:cs typeface="Open Sans"/>
                <a:sym typeface="Open Sans"/>
              </a:rPr>
              <a:t>Sedefkâr Mehmed Ağa, </a:t>
            </a:r>
            <a:r>
              <a:rPr b="1" i="1" lang="en" sz="2200">
                <a:solidFill>
                  <a:srgbClr val="FFFFFF"/>
                </a:solidFill>
                <a:latin typeface="Open Sans"/>
                <a:ea typeface="Open Sans"/>
                <a:cs typeface="Open Sans"/>
                <a:sym typeface="Open Sans"/>
              </a:rPr>
              <a:t>Sultan Ahmed Mosque (Blue Mosque), </a:t>
            </a:r>
            <a:r>
              <a:rPr lang="en" sz="2200">
                <a:solidFill>
                  <a:srgbClr val="CCCCCC"/>
                </a:solidFill>
                <a:latin typeface="Open Sans"/>
                <a:ea typeface="Open Sans"/>
                <a:cs typeface="Open Sans"/>
                <a:sym typeface="Open Sans"/>
              </a:rPr>
              <a:t>1616</a:t>
            </a:r>
            <a:endParaRPr sz="24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73m x 65m x 43m high, Istanbul, Turkey</a:t>
            </a:r>
            <a:endParaRPr sz="1800">
              <a:solidFill>
                <a:srgbClr val="CCCCCC"/>
              </a:solidFill>
              <a:latin typeface="Open Sans"/>
              <a:ea typeface="Open Sans"/>
              <a:cs typeface="Open Sans"/>
              <a:sym typeface="Open Sans"/>
            </a:endParaRPr>
          </a:p>
        </p:txBody>
      </p:sp>
      <p:pic>
        <p:nvPicPr>
          <p:cNvPr id="512" name="Google Shape;512;p89"/>
          <p:cNvPicPr preferRelativeResize="0"/>
          <p:nvPr/>
        </p:nvPicPr>
        <p:blipFill>
          <a:blip r:embed="rId3">
            <a:alphaModFix/>
          </a:blip>
          <a:stretch>
            <a:fillRect/>
          </a:stretch>
        </p:blipFill>
        <p:spPr>
          <a:xfrm>
            <a:off x="0" y="0"/>
            <a:ext cx="8938973" cy="5943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6" name="Shape 516"/>
        <p:cNvGrpSpPr/>
        <p:nvPr/>
      </p:nvGrpSpPr>
      <p:grpSpPr>
        <a:xfrm>
          <a:off x="0" y="0"/>
          <a:ext cx="0" cy="0"/>
          <a:chOff x="0" y="0"/>
          <a:chExt cx="0" cy="0"/>
        </a:xfrm>
      </p:grpSpPr>
      <p:pic>
        <p:nvPicPr>
          <p:cNvPr descr="Image result for blue mosque" id="517" name="Google Shape;517;p90"/>
          <p:cNvPicPr preferRelativeResize="0"/>
          <p:nvPr/>
        </p:nvPicPr>
        <p:blipFill>
          <a:blip r:embed="rId3">
            <a:alphaModFix/>
          </a:blip>
          <a:stretch>
            <a:fillRect/>
          </a:stretch>
        </p:blipFill>
        <p:spPr>
          <a:xfrm>
            <a:off x="605289" y="0"/>
            <a:ext cx="7933414" cy="5947475"/>
          </a:xfrm>
          <a:prstGeom prst="rect">
            <a:avLst/>
          </a:prstGeom>
          <a:noFill/>
          <a:ln>
            <a:noFill/>
          </a:ln>
        </p:spPr>
      </p:pic>
      <p:sp>
        <p:nvSpPr>
          <p:cNvPr descr="All text" id="518" name="Google Shape;518;p90"/>
          <p:cNvSpPr txBox="1"/>
          <p:nvPr/>
        </p:nvSpPr>
        <p:spPr>
          <a:xfrm>
            <a:off x="0" y="5947475"/>
            <a:ext cx="9144000" cy="910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2200">
                <a:solidFill>
                  <a:srgbClr val="CCCCCC"/>
                </a:solidFill>
                <a:latin typeface="Open Sans"/>
                <a:ea typeface="Open Sans"/>
                <a:cs typeface="Open Sans"/>
                <a:sym typeface="Open Sans"/>
              </a:rPr>
              <a:t>Sedefkâr Mehmed Ağa, </a:t>
            </a:r>
            <a:r>
              <a:rPr b="1" i="1" lang="en" sz="2200">
                <a:solidFill>
                  <a:srgbClr val="FFFFFF"/>
                </a:solidFill>
                <a:latin typeface="Open Sans"/>
                <a:ea typeface="Open Sans"/>
                <a:cs typeface="Open Sans"/>
                <a:sym typeface="Open Sans"/>
              </a:rPr>
              <a:t>Sultan Ahmed Mosque (Blue Mosque), </a:t>
            </a:r>
            <a:r>
              <a:rPr lang="en" sz="2200">
                <a:solidFill>
                  <a:srgbClr val="CCCCCC"/>
                </a:solidFill>
                <a:latin typeface="Open Sans"/>
                <a:ea typeface="Open Sans"/>
                <a:cs typeface="Open Sans"/>
                <a:sym typeface="Open Sans"/>
              </a:rPr>
              <a:t>1616</a:t>
            </a:r>
            <a:endParaRPr b="0" i="0" sz="2200" u="none" cap="none" strike="noStrike">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73m x 65m x 43m high, Istanbul, Turkey</a:t>
            </a:r>
            <a:endParaRPr sz="1800">
              <a:solidFill>
                <a:srgbClr val="CCCCCC"/>
              </a:solidFill>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2" name="Shape 522"/>
        <p:cNvGrpSpPr/>
        <p:nvPr/>
      </p:nvGrpSpPr>
      <p:grpSpPr>
        <a:xfrm>
          <a:off x="0" y="0"/>
          <a:ext cx="0" cy="0"/>
          <a:chOff x="0" y="0"/>
          <a:chExt cx="0" cy="0"/>
        </a:xfrm>
      </p:grpSpPr>
      <p:sp>
        <p:nvSpPr>
          <p:cNvPr descr="All text" id="523" name="Google Shape;523;p91"/>
          <p:cNvSpPr txBox="1"/>
          <p:nvPr/>
        </p:nvSpPr>
        <p:spPr>
          <a:xfrm>
            <a:off x="0" y="6096000"/>
            <a:ext cx="9144000" cy="76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2200">
                <a:solidFill>
                  <a:srgbClr val="CCCCCC"/>
                </a:solidFill>
                <a:latin typeface="Open Sans"/>
                <a:ea typeface="Open Sans"/>
                <a:cs typeface="Open Sans"/>
                <a:sym typeface="Open Sans"/>
              </a:rPr>
              <a:t>Hosein Aghaei, </a:t>
            </a:r>
            <a:r>
              <a:rPr b="1" i="1" lang="en" sz="2200">
                <a:solidFill>
                  <a:srgbClr val="FFFFFF"/>
                </a:solidFill>
                <a:latin typeface="Open Sans"/>
                <a:ea typeface="Open Sans"/>
                <a:cs typeface="Open Sans"/>
                <a:sym typeface="Open Sans"/>
              </a:rPr>
              <a:t>photograph of the Blue Mosque, </a:t>
            </a:r>
            <a:r>
              <a:rPr lang="en" sz="2200">
                <a:solidFill>
                  <a:srgbClr val="CCCCCC"/>
                </a:solidFill>
                <a:latin typeface="Open Sans"/>
                <a:ea typeface="Open Sans"/>
                <a:cs typeface="Open Sans"/>
                <a:sym typeface="Open Sans"/>
              </a:rPr>
              <a:t>2020</a:t>
            </a:r>
            <a:endParaRPr sz="1800">
              <a:solidFill>
                <a:srgbClr val="CCCCCC"/>
              </a:solidFill>
              <a:latin typeface="Open Sans"/>
              <a:ea typeface="Open Sans"/>
              <a:cs typeface="Open Sans"/>
              <a:sym typeface="Open Sans"/>
            </a:endParaRPr>
          </a:p>
        </p:txBody>
      </p:sp>
      <p:pic>
        <p:nvPicPr>
          <p:cNvPr descr="Image" id="524" name="Google Shape;524;p91"/>
          <p:cNvPicPr preferRelativeResize="0"/>
          <p:nvPr/>
        </p:nvPicPr>
        <p:blipFill>
          <a:blip r:embed="rId3">
            <a:alphaModFix/>
          </a:blip>
          <a:stretch>
            <a:fillRect/>
          </a:stretch>
        </p:blipFill>
        <p:spPr>
          <a:xfrm>
            <a:off x="0" y="0"/>
            <a:ext cx="9144000" cy="609601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8" name="Shape 528"/>
        <p:cNvGrpSpPr/>
        <p:nvPr/>
      </p:nvGrpSpPr>
      <p:grpSpPr>
        <a:xfrm>
          <a:off x="0" y="0"/>
          <a:ext cx="0" cy="0"/>
          <a:chOff x="0" y="0"/>
          <a:chExt cx="0" cy="0"/>
        </a:xfrm>
      </p:grpSpPr>
      <p:sp>
        <p:nvSpPr>
          <p:cNvPr id="529" name="Google Shape;529;p92"/>
          <p:cNvSpPr txBox="1"/>
          <p:nvPr/>
        </p:nvSpPr>
        <p:spPr>
          <a:xfrm>
            <a:off x="0" y="0"/>
            <a:ext cx="4572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2500">
                <a:solidFill>
                  <a:srgbClr val="CCCCCC"/>
                </a:solidFill>
                <a:latin typeface="Open Sans"/>
                <a:ea typeface="Open Sans"/>
                <a:cs typeface="Open Sans"/>
                <a:sym typeface="Open Sans"/>
              </a:rPr>
              <a:t>Wall detail from </a:t>
            </a:r>
            <a:endParaRPr sz="2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500">
                <a:solidFill>
                  <a:srgbClr val="FFFFFF"/>
                </a:solidFill>
                <a:latin typeface="Open Sans"/>
                <a:ea typeface="Open Sans"/>
                <a:cs typeface="Open Sans"/>
                <a:sym typeface="Open Sans"/>
              </a:rPr>
              <a:t>Alhambra Mosque </a:t>
            </a:r>
            <a:r>
              <a:rPr lang="en" sz="2500">
                <a:solidFill>
                  <a:srgbClr val="FFFFFF"/>
                </a:solidFill>
                <a:latin typeface="Open Sans"/>
                <a:ea typeface="Open Sans"/>
                <a:cs typeface="Open Sans"/>
                <a:sym typeface="Open Sans"/>
              </a:rPr>
              <a:t>(Spain)</a:t>
            </a:r>
            <a:endParaRPr sz="1000">
              <a:solidFill>
                <a:srgbClr val="CCCCCC"/>
              </a:solidFill>
              <a:latin typeface="Open Sans"/>
              <a:ea typeface="Open Sans"/>
              <a:cs typeface="Open Sans"/>
              <a:sym typeface="Open Sans"/>
            </a:endParaRPr>
          </a:p>
        </p:txBody>
      </p:sp>
      <p:pic>
        <p:nvPicPr>
          <p:cNvPr descr="Image from https://instagram.fyaw1-1.fna.fbcdn.net/vp/493c7929d948e6ddffeb765a0c4c1d77/5E5C8A72/t51.2885-15/sh0.08/e35/p750x750/71146465_425462475049145_2222080911625590483_n.jpg?_nc_ht=instagram.fyaw1-1.fna.fbcdn.net&amp;_nc_cat=105" id="530" name="Google Shape;530;p92"/>
          <p:cNvPicPr preferRelativeResize="0"/>
          <p:nvPr/>
        </p:nvPicPr>
        <p:blipFill>
          <a:blip r:embed="rId3">
            <a:alphaModFix/>
          </a:blip>
          <a:stretch>
            <a:fillRect/>
          </a:stretch>
        </p:blipFill>
        <p:spPr>
          <a:xfrm>
            <a:off x="0" y="1143007"/>
            <a:ext cx="4572000" cy="5714993"/>
          </a:xfrm>
          <a:prstGeom prst="rect">
            <a:avLst/>
          </a:prstGeom>
          <a:noFill/>
          <a:ln>
            <a:noFill/>
          </a:ln>
        </p:spPr>
      </p:pic>
      <p:sp>
        <p:nvSpPr>
          <p:cNvPr descr="Translations" id="531" name="Google Shape;531;p92"/>
          <p:cNvSpPr txBox="1"/>
          <p:nvPr/>
        </p:nvSpPr>
        <p:spPr>
          <a:xfrm>
            <a:off x="4572025" y="-5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የግድግዳ ዝርዝሮች ከአልሃምብራ መስጊድ፣ አልሃምብራ፣ ስፔን።</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تفاصيل جدار من مسجد الحمراء، الحمراء، إسبانيا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Detall de la paret de la mesquita de l'Alhambra, Alhambra, Espanya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西班牙阿尔罕布拉阿罕布拉清真寺的墙壁细节</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جزئیات دیوار از مسجد الحمرا، الحمرا، اسپانیا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अलहम्ब्रा मस्जिद, अलहम्ब्रा, स्पेन की दीवार का विवरण</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スペイン、アルハンブラ宮殿のアルハンブラ・モスクの壁の詳細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스페인 알함브라 알함브라 모스크의 벽 세부 묘사</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Hûrguliya dîwarê ji Mizgefta Alhambra, Alhambra, Spanya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Detalhe da parede da Mesquita de Alhambra, Alhambra, Espanha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ਅਲਹਮਬਰਾ ਮਸਜਿਦ, ਅਲਹਮਬਰਾ, ਸਪੇਨ ਤੋਂ ਕੰਧ ਦਾ ਵੇਰਵਾ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Фрагмент стены мечети Альгамбра, Альгамбра, Испания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Faahfaahinta gidaarka ee Masjidka Alhambra, Alhambra, Spain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Detalle de la pared de la Mezquita de la Alhambra, Alhambra, España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Maelezo ya ukuta kutoka Msikiti wa Alhambra, Alhambra, Uhispania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Detalye ng pader mula sa Alhambra Mosque, Alhambra, Spain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İspanya'nın Alhambra kentindeki Alhambra Camii'nin duvar detayı</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Фрагмент стіни мечеті Альгамбра, Альгамбра, Іспанія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Chi tiết bức tường từ Nhà thờ Hồi giáo Alhambra, Alhambra, Tây Ban Nha</a:t>
            </a:r>
            <a:endParaRPr sz="1450">
              <a:solidFill>
                <a:srgbClr val="FFFFFF"/>
              </a:solidFill>
              <a:latin typeface="Average"/>
              <a:ea typeface="Average"/>
              <a:cs typeface="Average"/>
              <a:sym typeface="Averag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5" name="Shape 535"/>
        <p:cNvGrpSpPr/>
        <p:nvPr/>
      </p:nvGrpSpPr>
      <p:grpSpPr>
        <a:xfrm>
          <a:off x="0" y="0"/>
          <a:ext cx="0" cy="0"/>
          <a:chOff x="0" y="0"/>
          <a:chExt cx="0" cy="0"/>
        </a:xfrm>
      </p:grpSpPr>
      <p:grpSp>
        <p:nvGrpSpPr>
          <p:cNvPr id="536" name="Google Shape;536;p93"/>
          <p:cNvGrpSpPr/>
          <p:nvPr/>
        </p:nvGrpSpPr>
        <p:grpSpPr>
          <a:xfrm>
            <a:off x="12" y="1541400"/>
            <a:ext cx="3498900" cy="5316612"/>
            <a:chOff x="373637" y="796475"/>
            <a:chExt cx="3498900" cy="5316612"/>
          </a:xfrm>
        </p:grpSpPr>
        <p:pic>
          <p:nvPicPr>
            <p:cNvPr descr="Unknown_-_Christ_Pantocrater_Monrreale" id="537" name="Google Shape;537;p93"/>
            <p:cNvPicPr preferRelativeResize="0"/>
            <p:nvPr/>
          </p:nvPicPr>
          <p:blipFill rotWithShape="1">
            <a:blip r:embed="rId3">
              <a:alphaModFix/>
            </a:blip>
            <a:srcRect b="0" l="0" r="0" t="0"/>
            <a:stretch/>
          </p:blipFill>
          <p:spPr>
            <a:xfrm>
              <a:off x="373637" y="796475"/>
              <a:ext cx="3498900" cy="4392600"/>
            </a:xfrm>
            <a:prstGeom prst="rect">
              <a:avLst/>
            </a:prstGeom>
            <a:noFill/>
            <a:ln>
              <a:noFill/>
            </a:ln>
          </p:spPr>
        </p:pic>
        <p:sp>
          <p:nvSpPr>
            <p:cNvPr id="538" name="Google Shape;538;p93"/>
            <p:cNvSpPr txBox="1"/>
            <p:nvPr/>
          </p:nvSpPr>
          <p:spPr>
            <a:xfrm>
              <a:off x="373637" y="5189087"/>
              <a:ext cx="3498900" cy="92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1800" u="none" cap="none" strike="noStrike">
                  <a:solidFill>
                    <a:srgbClr val="F3F3F3"/>
                  </a:solidFill>
                  <a:latin typeface="Open Sans"/>
                  <a:ea typeface="Open Sans"/>
                  <a:cs typeface="Open Sans"/>
                  <a:sym typeface="Open Sans"/>
                </a:rPr>
                <a:t>Christ Pantocrator</a:t>
              </a:r>
              <a:endParaRPr>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c. 1180-1194</a:t>
              </a:r>
              <a:endParaRPr>
                <a:solidFill>
                  <a:srgbClr val="CCCCCC"/>
                </a:solidFill>
                <a:latin typeface="Open Sans"/>
                <a:ea typeface="Open Sans"/>
                <a:cs typeface="Open Sans"/>
                <a:sym typeface="Open Sans"/>
              </a:endParaRPr>
            </a:p>
          </p:txBody>
        </p:sp>
      </p:grpSp>
      <p:grpSp>
        <p:nvGrpSpPr>
          <p:cNvPr id="539" name="Google Shape;539;p93"/>
          <p:cNvGrpSpPr/>
          <p:nvPr/>
        </p:nvGrpSpPr>
        <p:grpSpPr>
          <a:xfrm>
            <a:off x="4216950" y="2834425"/>
            <a:ext cx="4927050" cy="4023587"/>
            <a:chOff x="4188550" y="1743200"/>
            <a:chExt cx="4927050" cy="4023587"/>
          </a:xfrm>
        </p:grpSpPr>
        <p:sp>
          <p:nvSpPr>
            <p:cNvPr id="540" name="Google Shape;540;p93"/>
            <p:cNvSpPr txBox="1"/>
            <p:nvPr/>
          </p:nvSpPr>
          <p:spPr>
            <a:xfrm>
              <a:off x="4203325" y="4842787"/>
              <a:ext cx="4897500" cy="924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Sedefkâr Mehmed Ağa</a:t>
              </a:r>
              <a:endParaRPr sz="1800">
                <a:solidFill>
                  <a:srgbClr val="CCCCCC"/>
                </a:solidFill>
                <a:latin typeface="Open Sans"/>
                <a:ea typeface="Open Sans"/>
                <a:cs typeface="Open Sans"/>
                <a:sym typeface="Open Sans"/>
              </a:endParaRPr>
            </a:p>
            <a:p>
              <a:pPr indent="0" lvl="0" marL="0" rtl="0" algn="ctr">
                <a:spcBef>
                  <a:spcPts val="0"/>
                </a:spcBef>
                <a:spcAft>
                  <a:spcPts val="0"/>
                </a:spcAft>
                <a:buClr>
                  <a:srgbClr val="BBE0E3"/>
                </a:buClr>
                <a:buFont typeface="Arial"/>
                <a:buNone/>
              </a:pPr>
              <a:r>
                <a:rPr b="1" i="1" lang="en" sz="1800">
                  <a:solidFill>
                    <a:srgbClr val="FFFFFF"/>
                  </a:solidFill>
                  <a:latin typeface="Open Sans"/>
                  <a:ea typeface="Open Sans"/>
                  <a:cs typeface="Open Sans"/>
                  <a:sym typeface="Open Sans"/>
                </a:rPr>
                <a:t>Sultan Ahmed Mosque</a:t>
              </a:r>
              <a:endParaRPr b="1" i="1" sz="1800">
                <a:solidFill>
                  <a:srgbClr val="FFFFFF"/>
                </a:solidFill>
                <a:latin typeface="Open Sans"/>
                <a:ea typeface="Open Sans"/>
                <a:cs typeface="Open Sans"/>
                <a:sym typeface="Open Sans"/>
              </a:endParaRPr>
            </a:p>
            <a:p>
              <a:pPr indent="0" lvl="0" marL="0" rtl="0" algn="ctr">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1616</a:t>
              </a:r>
              <a:endParaRPr sz="18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sz="1800">
                <a:solidFill>
                  <a:srgbClr val="CCCCCC"/>
                </a:solidFill>
                <a:latin typeface="Open Sans"/>
                <a:ea typeface="Open Sans"/>
                <a:cs typeface="Open Sans"/>
                <a:sym typeface="Open Sans"/>
              </a:endParaRPr>
            </a:p>
          </p:txBody>
        </p:sp>
        <p:pic>
          <p:nvPicPr>
            <p:cNvPr descr="Image result for blue mosque" id="541" name="Google Shape;541;p93"/>
            <p:cNvPicPr preferRelativeResize="0"/>
            <p:nvPr/>
          </p:nvPicPr>
          <p:blipFill>
            <a:blip r:embed="rId4">
              <a:alphaModFix/>
            </a:blip>
            <a:stretch>
              <a:fillRect/>
            </a:stretch>
          </p:blipFill>
          <p:spPr>
            <a:xfrm>
              <a:off x="4188550" y="1743200"/>
              <a:ext cx="4927050" cy="3099585"/>
            </a:xfrm>
            <a:prstGeom prst="rect">
              <a:avLst/>
            </a:prstGeom>
            <a:noFill/>
            <a:ln>
              <a:noFill/>
            </a:ln>
          </p:spPr>
        </p:pic>
      </p:grpSp>
      <p:sp>
        <p:nvSpPr>
          <p:cNvPr id="542" name="Google Shape;542;p93"/>
          <p:cNvSpPr txBox="1"/>
          <p:nvPr/>
        </p:nvSpPr>
        <p:spPr>
          <a:xfrm>
            <a:off x="1025" y="0"/>
            <a:ext cx="3498900" cy="1541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600">
                <a:solidFill>
                  <a:srgbClr val="EFEFEF"/>
                </a:solidFill>
                <a:latin typeface="Oswald"/>
                <a:ea typeface="Oswald"/>
                <a:cs typeface="Oswald"/>
                <a:sym typeface="Oswald"/>
              </a:rPr>
              <a:t>Medieval Art</a:t>
            </a:r>
            <a:endParaRPr sz="3600">
              <a:solidFill>
                <a:srgbClr val="B7B7B7"/>
              </a:solidFill>
              <a:latin typeface="Average"/>
              <a:ea typeface="Average"/>
              <a:cs typeface="Average"/>
              <a:sym typeface="Average"/>
            </a:endParaRPr>
          </a:p>
        </p:txBody>
      </p:sp>
      <p:sp>
        <p:nvSpPr>
          <p:cNvPr descr="Translations" id="543" name="Google Shape;543;p93"/>
          <p:cNvSpPr txBox="1"/>
          <p:nvPr/>
        </p:nvSpPr>
        <p:spPr>
          <a:xfrm>
            <a:off x="4217075" y="0"/>
            <a:ext cx="2463600" cy="28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የመካከለኛው ዘመን አርት</a:t>
            </a:r>
            <a:endParaRPr sz="1500">
              <a:solidFill>
                <a:srgbClr val="AAAAAA"/>
              </a:solidFill>
              <a:latin typeface="Average"/>
              <a:ea typeface="Average"/>
              <a:cs typeface="Average"/>
              <a:sym typeface="Average"/>
            </a:endParaRPr>
          </a:p>
          <a:p>
            <a:pPr indent="0" lvl="0" marL="0" rtl="1" algn="r">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الفن في العصور الوسطى</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Art Medieval</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中世纪艺术</a:t>
            </a:r>
            <a:endParaRPr sz="1500">
              <a:solidFill>
                <a:srgbClr val="AAAAAA"/>
              </a:solidFill>
              <a:latin typeface="Average"/>
              <a:ea typeface="Average"/>
              <a:cs typeface="Average"/>
              <a:sym typeface="Average"/>
            </a:endParaRPr>
          </a:p>
          <a:p>
            <a:pPr indent="0" lvl="0" marL="0" rtl="1" algn="r">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هنر قرون وسطی</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मध्यकालीन कला</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中世美術</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중세 미술</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Hunera Serdema Navîn</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Arte Medieval</a:t>
            </a:r>
            <a:endParaRPr sz="1600">
              <a:solidFill>
                <a:srgbClr val="AAAAAA"/>
              </a:solidFill>
              <a:latin typeface="Average"/>
              <a:ea typeface="Average"/>
              <a:cs typeface="Average"/>
              <a:sym typeface="Average"/>
            </a:endParaRPr>
          </a:p>
        </p:txBody>
      </p:sp>
      <p:sp>
        <p:nvSpPr>
          <p:cNvPr descr="Translations" id="544" name="Google Shape;544;p93"/>
          <p:cNvSpPr txBox="1"/>
          <p:nvPr/>
        </p:nvSpPr>
        <p:spPr>
          <a:xfrm>
            <a:off x="6680675" y="0"/>
            <a:ext cx="2463600" cy="28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ਮੱਧਕਾਲੀ ਕਲਾ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Средневековое искусство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Farshaxankii Dhexe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Arte medieval</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Sanaa ya Zama za Kati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Sining ng Medieval</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Ortaçağ Sanatı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Середньовічне мистецтво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Nghệ thuật thời Trung cổ</a:t>
            </a:r>
            <a:endParaRPr sz="1800">
              <a:solidFill>
                <a:srgbClr val="FFFFFF"/>
              </a:solidFill>
              <a:latin typeface="Average"/>
              <a:ea typeface="Average"/>
              <a:cs typeface="Average"/>
              <a:sym typeface="Averag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48" name="Shape 548"/>
        <p:cNvGrpSpPr/>
        <p:nvPr/>
      </p:nvGrpSpPr>
      <p:grpSpPr>
        <a:xfrm>
          <a:off x="0" y="0"/>
          <a:ext cx="0" cy="0"/>
          <a:chOff x="0" y="0"/>
          <a:chExt cx="0" cy="0"/>
        </a:xfrm>
      </p:grpSpPr>
      <p:pic>
        <p:nvPicPr>
          <p:cNvPr id="549" name="Google Shape;549;p94"/>
          <p:cNvPicPr preferRelativeResize="0"/>
          <p:nvPr/>
        </p:nvPicPr>
        <p:blipFill rotWithShape="1">
          <a:blip r:embed="rId3">
            <a:alphaModFix/>
          </a:blip>
          <a:srcRect b="0" l="47843" r="0" t="0"/>
          <a:stretch/>
        </p:blipFill>
        <p:spPr>
          <a:xfrm>
            <a:off x="5661037" y="0"/>
            <a:ext cx="3482964" cy="3756400"/>
          </a:xfrm>
          <a:prstGeom prst="rect">
            <a:avLst/>
          </a:prstGeom>
          <a:noFill/>
          <a:ln>
            <a:noFill/>
          </a:ln>
        </p:spPr>
      </p:pic>
      <p:sp>
        <p:nvSpPr>
          <p:cNvPr id="550" name="Google Shape;550;p94"/>
          <p:cNvSpPr txBox="1"/>
          <p:nvPr/>
        </p:nvSpPr>
        <p:spPr>
          <a:xfrm>
            <a:off x="3203200" y="50"/>
            <a:ext cx="2457900" cy="375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1" i="1" lang="en" sz="3100">
                <a:solidFill>
                  <a:srgbClr val="F3F3F3"/>
                </a:solidFill>
                <a:latin typeface="Open Sans"/>
                <a:ea typeface="Open Sans"/>
                <a:cs typeface="Open Sans"/>
                <a:sym typeface="Open Sans"/>
              </a:rPr>
              <a:t>The black death killed 30-60% of Europeans</a:t>
            </a:r>
            <a:endParaRPr b="1" i="1" sz="3100">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b="1" i="1" sz="3100">
              <a:solidFill>
                <a:srgbClr val="F3F3F3"/>
              </a:solidFill>
              <a:latin typeface="Open Sans"/>
              <a:ea typeface="Open Sans"/>
              <a:cs typeface="Open Sans"/>
              <a:sym typeface="Open Sans"/>
            </a:endParaRPr>
          </a:p>
          <a:p>
            <a:pPr indent="0" lvl="0" marL="0" rtl="0" algn="ctr">
              <a:spcBef>
                <a:spcPts val="0"/>
              </a:spcBef>
              <a:spcAft>
                <a:spcPts val="0"/>
              </a:spcAft>
              <a:buClr>
                <a:srgbClr val="000000"/>
              </a:buClr>
              <a:buSzPts val="1100"/>
              <a:buFont typeface="Arial"/>
              <a:buNone/>
            </a:pPr>
            <a:r>
              <a:rPr i="1" lang="en" sz="1500">
                <a:solidFill>
                  <a:srgbClr val="B7B7B7"/>
                </a:solidFill>
                <a:latin typeface="Open Sans"/>
                <a:ea typeface="Open Sans"/>
                <a:cs typeface="Open Sans"/>
                <a:sym typeface="Open Sans"/>
              </a:rPr>
              <a:t>https://www.newscientist.com/article/dn12393-black-death-casts-a-genetic-shadow-over-england/#ixzz7LinWOMaB</a:t>
            </a:r>
            <a:endParaRPr b="1" i="1" sz="3100">
              <a:solidFill>
                <a:srgbClr val="F3F3F3"/>
              </a:solidFill>
              <a:latin typeface="Open Sans"/>
              <a:ea typeface="Open Sans"/>
              <a:cs typeface="Open Sans"/>
              <a:sym typeface="Open Sans"/>
            </a:endParaRPr>
          </a:p>
        </p:txBody>
      </p:sp>
      <p:pic>
        <p:nvPicPr>
          <p:cNvPr id="551" name="Google Shape;551;p94"/>
          <p:cNvPicPr preferRelativeResize="0"/>
          <p:nvPr/>
        </p:nvPicPr>
        <p:blipFill rotWithShape="1">
          <a:blip r:embed="rId3">
            <a:alphaModFix/>
          </a:blip>
          <a:srcRect b="0" l="0" r="52033" t="0"/>
          <a:stretch/>
        </p:blipFill>
        <p:spPr>
          <a:xfrm>
            <a:off x="0" y="0"/>
            <a:ext cx="3203200" cy="3756400"/>
          </a:xfrm>
          <a:prstGeom prst="rect">
            <a:avLst/>
          </a:prstGeom>
          <a:noFill/>
          <a:ln>
            <a:noFill/>
          </a:ln>
        </p:spPr>
      </p:pic>
      <p:sp>
        <p:nvSpPr>
          <p:cNvPr descr="Column 1" id="552" name="Google Shape;552;p94"/>
          <p:cNvSpPr txBox="1"/>
          <p:nvPr/>
        </p:nvSpPr>
        <p:spPr>
          <a:xfrm>
            <a:off x="0" y="3756400"/>
            <a:ext cx="4572000" cy="31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የጥቁር ሞት 30-60% አውሮፓውያንን ገደለ</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أدى الموت الأسود إلى قتل ما بين 30% إلى 60% من الأوروبيين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 mort negra va matar entre el 30 i el 60% dels europeus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黑死病夺走了30-60%的欧洲人的生命</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مرگ سیاه باعث مرگ 30 تا 60 درصد اروپایی ها شد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काली मौत ने 30-60% यूरोपीय लोगों की जान ले 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黒死病はヨーロッパ人の30～60％を死滅させた。</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흑사병으로 유럽인의 30~60%가 사망했습니다.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Mirina reş 30-60% ji Ewropiyan kuştin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 peste negra matou 30-60% dos europeus</a:t>
            </a:r>
            <a:endParaRPr sz="3200">
              <a:solidFill>
                <a:srgbClr val="000000"/>
              </a:solidFill>
            </a:endParaRPr>
          </a:p>
        </p:txBody>
      </p:sp>
      <p:sp>
        <p:nvSpPr>
          <p:cNvPr descr="Column 2" id="553" name="Google Shape;553;p94"/>
          <p:cNvSpPr txBox="1"/>
          <p:nvPr/>
        </p:nvSpPr>
        <p:spPr>
          <a:xfrm>
            <a:off x="4572000" y="3756400"/>
            <a:ext cx="4572000" cy="31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ਕਾਲੀ ਮੌਤ ਨੇ ਯੂਰਪ ਦੇ 30-60% ਲੋਕਾਂ ਨੂੰ ਮਾਰ ਦਿੱਤਾ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Черная смерть убила 30–60 % европейцев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Dhimashada madow waxay dishay 30-60% dadka reer Yurub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 peste negra mató entre el 30 y el 60% de los europeos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Kifo cheusi kiliua 30-60% ya Wazungu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Ang black death ay pumatay ng 30-60% ng mga Europeo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Kara ölüm Avrupalıların %30-60'ını öldürdü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Чорна смерть вбила 30-60% європейців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Cái chết đen đã giết chết 30-60% người châu Âu</a:t>
            </a:r>
            <a:endParaRPr sz="3200">
              <a:solidFill>
                <a:srgbClr val="0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557" name="Shape 557"/>
        <p:cNvGrpSpPr/>
        <p:nvPr/>
      </p:nvGrpSpPr>
      <p:grpSpPr>
        <a:xfrm>
          <a:off x="0" y="0"/>
          <a:ext cx="0" cy="0"/>
          <a:chOff x="0" y="0"/>
          <a:chExt cx="0" cy="0"/>
        </a:xfrm>
      </p:grpSpPr>
      <p:sp>
        <p:nvSpPr>
          <p:cNvPr descr="All text" id="558" name="Google Shape;558;p95"/>
          <p:cNvSpPr txBox="1"/>
          <p:nvPr/>
        </p:nvSpPr>
        <p:spPr>
          <a:xfrm>
            <a:off x="4449275" y="0"/>
            <a:ext cx="46947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2400">
                <a:solidFill>
                  <a:srgbClr val="CCCCCC"/>
                </a:solidFill>
                <a:latin typeface="Open Sans"/>
                <a:ea typeface="Open Sans"/>
                <a:cs typeface="Open Sans"/>
                <a:sym typeface="Open Sans"/>
              </a:rPr>
              <a:t>Giotto di Bondone</a:t>
            </a:r>
            <a:endParaRPr sz="24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400" u="none" cap="none" strike="noStrike">
                <a:solidFill>
                  <a:srgbClr val="FFFFFF"/>
                </a:solidFill>
                <a:latin typeface="Open Sans"/>
                <a:ea typeface="Open Sans"/>
                <a:cs typeface="Open Sans"/>
                <a:sym typeface="Open Sans"/>
              </a:rPr>
              <a:t>Ognissanti Madonna</a:t>
            </a:r>
            <a:endParaRPr b="1" i="1" sz="24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400" u="none" cap="none" strike="noStrike">
                <a:solidFill>
                  <a:srgbClr val="CCCCCC"/>
                </a:solidFill>
                <a:latin typeface="Open Sans"/>
                <a:ea typeface="Open Sans"/>
                <a:cs typeface="Open Sans"/>
                <a:sym typeface="Open Sans"/>
              </a:rPr>
              <a:t>c 1310</a:t>
            </a:r>
            <a:endParaRPr b="0" i="0" sz="2400" u="none" cap="none" strike="noStrike">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sz="24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Tempera on </a:t>
            </a:r>
            <a:r>
              <a:rPr lang="en" sz="1800">
                <a:solidFill>
                  <a:srgbClr val="CCCCCC"/>
                </a:solidFill>
                <a:latin typeface="Open Sans"/>
                <a:ea typeface="Open Sans"/>
                <a:cs typeface="Open Sans"/>
                <a:sym typeface="Open Sans"/>
              </a:rPr>
              <a:t>wood</a:t>
            </a:r>
            <a:endParaRPr sz="18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325 x 204</a:t>
            </a:r>
            <a:r>
              <a:rPr b="0" i="0" lang="en" sz="1800" u="none" cap="none" strike="noStrike">
                <a:solidFill>
                  <a:srgbClr val="CCCCCC"/>
                </a:solidFill>
                <a:latin typeface="Open Sans"/>
                <a:ea typeface="Open Sans"/>
                <a:cs typeface="Open Sans"/>
                <a:sym typeface="Open Sans"/>
              </a:rPr>
              <a:t>c</a:t>
            </a:r>
            <a:r>
              <a:rPr lang="en" sz="1800">
                <a:solidFill>
                  <a:srgbClr val="CCCCCC"/>
                </a:solidFill>
                <a:latin typeface="Open Sans"/>
                <a:ea typeface="Open Sans"/>
                <a:cs typeface="Open Sans"/>
                <a:sym typeface="Open Sans"/>
              </a:rPr>
              <a:t>m</a:t>
            </a:r>
            <a:endParaRPr sz="18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Uffizi, Florence</a:t>
            </a:r>
            <a:endParaRPr sz="1800">
              <a:solidFill>
                <a:srgbClr val="CCCCCC"/>
              </a:solidFill>
              <a:latin typeface="Open Sans"/>
              <a:ea typeface="Open Sans"/>
              <a:cs typeface="Open Sans"/>
              <a:sym typeface="Open Sans"/>
            </a:endParaRPr>
          </a:p>
        </p:txBody>
      </p:sp>
      <p:pic>
        <p:nvPicPr>
          <p:cNvPr id="559" name="Google Shape;559;p95"/>
          <p:cNvPicPr preferRelativeResize="0"/>
          <p:nvPr/>
        </p:nvPicPr>
        <p:blipFill>
          <a:blip r:embed="rId3">
            <a:alphaModFix/>
          </a:blip>
          <a:stretch>
            <a:fillRect/>
          </a:stretch>
        </p:blipFill>
        <p:spPr>
          <a:xfrm>
            <a:off x="0" y="0"/>
            <a:ext cx="4449267"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563" name="Shape 563"/>
        <p:cNvGrpSpPr/>
        <p:nvPr/>
      </p:nvGrpSpPr>
      <p:grpSpPr>
        <a:xfrm>
          <a:off x="0" y="0"/>
          <a:ext cx="0" cy="0"/>
          <a:chOff x="0" y="0"/>
          <a:chExt cx="0" cy="0"/>
        </a:xfrm>
      </p:grpSpPr>
      <p:pic>
        <p:nvPicPr>
          <p:cNvPr descr="Unknown_-_Christ_Pantocrater_Monrreale" id="564" name="Google Shape;564;p96"/>
          <p:cNvPicPr preferRelativeResize="0"/>
          <p:nvPr/>
        </p:nvPicPr>
        <p:blipFill rotWithShape="1">
          <a:blip r:embed="rId3">
            <a:alphaModFix/>
          </a:blip>
          <a:srcRect b="0" l="0" r="0" t="0"/>
          <a:stretch/>
        </p:blipFill>
        <p:spPr>
          <a:xfrm>
            <a:off x="780737" y="765175"/>
            <a:ext cx="3498900" cy="4392600"/>
          </a:xfrm>
          <a:prstGeom prst="rect">
            <a:avLst/>
          </a:prstGeom>
          <a:noFill/>
          <a:ln>
            <a:noFill/>
          </a:ln>
        </p:spPr>
      </p:pic>
      <p:sp>
        <p:nvSpPr>
          <p:cNvPr descr="Title" id="565" name="Google Shape;565;p96"/>
          <p:cNvSpPr txBox="1"/>
          <p:nvPr/>
        </p:nvSpPr>
        <p:spPr>
          <a:xfrm>
            <a:off x="780737" y="5630637"/>
            <a:ext cx="3498900" cy="92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1800" u="none" cap="none" strike="noStrike">
                <a:solidFill>
                  <a:srgbClr val="F3F3F3"/>
                </a:solidFill>
                <a:latin typeface="Open Sans"/>
                <a:ea typeface="Open Sans"/>
                <a:cs typeface="Open Sans"/>
                <a:sym typeface="Open Sans"/>
              </a:rPr>
              <a:t>Christ Pantocrator</a:t>
            </a:r>
            <a:endParaRPr>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c. 1180-1194</a:t>
            </a:r>
            <a:endParaRPr>
              <a:solidFill>
                <a:srgbClr val="CCCCCC"/>
              </a:solidFill>
              <a:latin typeface="Open Sans"/>
              <a:ea typeface="Open Sans"/>
              <a:cs typeface="Open Sans"/>
              <a:sym typeface="Open Sans"/>
            </a:endParaRPr>
          </a:p>
        </p:txBody>
      </p:sp>
      <p:sp>
        <p:nvSpPr>
          <p:cNvPr descr="Translations" id="566" name="Google Shape;566;p96"/>
          <p:cNvSpPr txBox="1"/>
          <p:nvPr/>
        </p:nvSpPr>
        <p:spPr>
          <a:xfrm>
            <a:off x="4188550" y="5630637"/>
            <a:ext cx="4897500" cy="924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Giotto di Bondone</a:t>
            </a:r>
            <a:endParaRPr sz="1800">
              <a:solidFill>
                <a:srgbClr val="CCCCCC"/>
              </a:solidFill>
              <a:latin typeface="Open Sans"/>
              <a:ea typeface="Open Sans"/>
              <a:cs typeface="Open Sans"/>
              <a:sym typeface="Open Sans"/>
            </a:endParaRPr>
          </a:p>
          <a:p>
            <a:pPr indent="0" lvl="0" marL="0" rtl="0" algn="ctr">
              <a:spcBef>
                <a:spcPts val="0"/>
              </a:spcBef>
              <a:spcAft>
                <a:spcPts val="0"/>
              </a:spcAft>
              <a:buClr>
                <a:srgbClr val="BBE0E3"/>
              </a:buClr>
              <a:buFont typeface="Arial"/>
              <a:buNone/>
            </a:pPr>
            <a:r>
              <a:rPr b="1" i="1" lang="en" sz="1800">
                <a:solidFill>
                  <a:srgbClr val="FFFFFF"/>
                </a:solidFill>
                <a:latin typeface="Open Sans"/>
                <a:ea typeface="Open Sans"/>
                <a:cs typeface="Open Sans"/>
                <a:sym typeface="Open Sans"/>
              </a:rPr>
              <a:t>Ognissanti Madonna</a:t>
            </a:r>
            <a:endParaRPr b="1" i="1" sz="1800">
              <a:solidFill>
                <a:srgbClr val="FFFFFF"/>
              </a:solidFill>
              <a:latin typeface="Open Sans"/>
              <a:ea typeface="Open Sans"/>
              <a:cs typeface="Open Sans"/>
              <a:sym typeface="Open Sans"/>
            </a:endParaRPr>
          </a:p>
          <a:p>
            <a:pPr indent="0" lvl="0" marL="0" rtl="0" algn="ctr">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c 1310</a:t>
            </a:r>
            <a:endParaRPr sz="18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sz="1800">
              <a:solidFill>
                <a:srgbClr val="CCCCCC"/>
              </a:solidFill>
              <a:latin typeface="Open Sans"/>
              <a:ea typeface="Open Sans"/>
              <a:cs typeface="Open Sans"/>
              <a:sym typeface="Open Sans"/>
            </a:endParaRPr>
          </a:p>
        </p:txBody>
      </p:sp>
      <p:pic>
        <p:nvPicPr>
          <p:cNvPr id="567" name="Google Shape;567;p96"/>
          <p:cNvPicPr preferRelativeResize="0"/>
          <p:nvPr/>
        </p:nvPicPr>
        <p:blipFill>
          <a:blip r:embed="rId4">
            <a:alphaModFix/>
          </a:blip>
          <a:stretch>
            <a:fillRect/>
          </a:stretch>
        </p:blipFill>
        <p:spPr>
          <a:xfrm>
            <a:off x="4964193" y="382588"/>
            <a:ext cx="3346218" cy="515777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4"/>
          <p:cNvSpPr txBox="1"/>
          <p:nvPr/>
        </p:nvSpPr>
        <p:spPr>
          <a:xfrm>
            <a:off x="5523825" y="525"/>
            <a:ext cx="36201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Oscar Ukonu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@oscarukonu (Nigeria)</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B7B7B7"/>
                </a:solidFill>
                <a:latin typeface="Cabin"/>
                <a:ea typeface="Cabin"/>
                <a:cs typeface="Cabin"/>
                <a:sym typeface="Cabin"/>
              </a:rPr>
              <a:t>Nene</a:t>
            </a:r>
            <a:endParaRPr b="1"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Ballpoint pen on paper</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70x100cm</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2019</a:t>
            </a:r>
            <a:endParaRPr b="1" sz="2400">
              <a:solidFill>
                <a:srgbClr val="FFFFFF"/>
              </a:solidFill>
              <a:latin typeface="Cabin"/>
              <a:ea typeface="Cabin"/>
              <a:cs typeface="Cabin"/>
              <a:sym typeface="Cabin"/>
            </a:endParaRPr>
          </a:p>
        </p:txBody>
      </p:sp>
      <p:pic>
        <p:nvPicPr>
          <p:cNvPr descr="Image from https://instagram.fyaw1-1.fna.fbcdn.net/v/t51.2885-15/sh0.08/e35/p750x750/84978347_2855005504558320_3328999820100069191_n.jpg?_nc_ht=instagram.fyaw1-1.fna.fbcdn.net&amp;_nc_cat=100&amp;_nc_ohc=AXCP_pYpx3IAX-0Ph9N&amp;oh=d2a51f79ff1f82dcb7e2a69623dc4454&amp;oe=5E89521A" id="236" name="Google Shape;236;p44"/>
          <p:cNvPicPr preferRelativeResize="0"/>
          <p:nvPr/>
        </p:nvPicPr>
        <p:blipFill>
          <a:blip r:embed="rId3">
            <a:alphaModFix/>
          </a:blip>
          <a:stretch>
            <a:fillRect/>
          </a:stretch>
        </p:blipFill>
        <p:spPr>
          <a:xfrm>
            <a:off x="0" y="0"/>
            <a:ext cx="5495925"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98"/>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00FF00"/>
                </a:solidFill>
                <a:latin typeface="Oswald"/>
                <a:ea typeface="Oswald"/>
                <a:cs typeface="Oswald"/>
                <a:sym typeface="Oswald"/>
              </a:rPr>
              <a:t>Each day</a:t>
            </a:r>
            <a:r>
              <a:rPr lang="en" sz="5400">
                <a:solidFill>
                  <a:srgbClr val="FFFFFF"/>
                </a:solidFill>
                <a:latin typeface="Oswald"/>
                <a:ea typeface="Oswald"/>
                <a:cs typeface="Oswald"/>
                <a:sym typeface="Oswald"/>
              </a:rPr>
              <a:t> you share a public progress photo you will have </a:t>
            </a:r>
            <a:r>
              <a:rPr lang="en" sz="5400">
                <a:solidFill>
                  <a:srgbClr val="00FF00"/>
                </a:solidFill>
                <a:latin typeface="Oswald"/>
                <a:ea typeface="Oswald"/>
                <a:cs typeface="Oswald"/>
                <a:sym typeface="Oswald"/>
              </a:rPr>
              <a:t>one less goal </a:t>
            </a:r>
            <a:r>
              <a:rPr lang="en"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577" name="Google Shape;577;p98"/>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grpSp>
        <p:nvGrpSpPr>
          <p:cNvPr id="582" name="Google Shape;582;p99"/>
          <p:cNvGrpSpPr/>
          <p:nvPr/>
        </p:nvGrpSpPr>
        <p:grpSpPr>
          <a:xfrm>
            <a:off x="0" y="0"/>
            <a:ext cx="3651600" cy="6857999"/>
            <a:chOff x="0" y="0"/>
            <a:chExt cx="3651600" cy="6857999"/>
          </a:xfrm>
        </p:grpSpPr>
        <p:sp>
          <p:nvSpPr>
            <p:cNvPr descr="Translations" id="583" name="Google Shape;583;p99"/>
            <p:cNvSpPr txBox="1"/>
            <p:nvPr/>
          </p:nvSpPr>
          <p:spPr>
            <a:xfrm>
              <a:off x="0" y="0"/>
              <a:ext cx="3651600" cy="337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If you have </a:t>
              </a:r>
              <a:r>
                <a:rPr lang="en" sz="3600">
                  <a:solidFill>
                    <a:srgbClr val="EA9999"/>
                  </a:solidFill>
                  <a:latin typeface="Oswald"/>
                  <a:ea typeface="Oswald"/>
                  <a:cs typeface="Oswald"/>
                  <a:sym typeface="Oswald"/>
                </a:rPr>
                <a:t>not asked for a photo</a:t>
              </a:r>
              <a:r>
                <a:rPr lang="en" sz="3600">
                  <a:solidFill>
                    <a:srgbClr val="FFFFFF"/>
                  </a:solidFill>
                  <a:latin typeface="Oswald"/>
                  <a:ea typeface="Oswald"/>
                  <a:cs typeface="Oswald"/>
                  <a:sym typeface="Oswald"/>
                </a:rPr>
                <a:t>, please open your booklet to the last page, and </a:t>
              </a:r>
              <a:r>
                <a:rPr lang="en" sz="3600">
                  <a:solidFill>
                    <a:srgbClr val="00FF00"/>
                  </a:solidFill>
                  <a:latin typeface="Oswald"/>
                  <a:ea typeface="Oswald"/>
                  <a:cs typeface="Oswald"/>
                  <a:sym typeface="Oswald"/>
                </a:rPr>
                <a:t>write your goal for next class</a:t>
              </a:r>
              <a:r>
                <a:rPr lang="en" sz="3600">
                  <a:solidFill>
                    <a:srgbClr val="FFFFFF"/>
                  </a:solidFill>
                  <a:latin typeface="Oswald"/>
                  <a:ea typeface="Oswald"/>
                  <a:cs typeface="Oswald"/>
                  <a:sym typeface="Oswald"/>
                </a:rPr>
                <a:t>. </a:t>
              </a:r>
              <a:endParaRPr sz="3600">
                <a:solidFill>
                  <a:srgbClr val="FFFFFF"/>
                </a:solidFill>
                <a:latin typeface="Oswald"/>
                <a:ea typeface="Oswald"/>
                <a:cs typeface="Oswald"/>
                <a:sym typeface="Oswald"/>
              </a:endParaRPr>
            </a:p>
          </p:txBody>
        </p:sp>
        <p:pic>
          <p:nvPicPr>
            <p:cNvPr id="584" name="Google Shape;584;p99"/>
            <p:cNvPicPr preferRelativeResize="0"/>
            <p:nvPr/>
          </p:nvPicPr>
          <p:blipFill>
            <a:blip r:embed="rId3">
              <a:alphaModFix/>
            </a:blip>
            <a:stretch>
              <a:fillRect/>
            </a:stretch>
          </p:blipFill>
          <p:spPr>
            <a:xfrm>
              <a:off x="478588" y="3371100"/>
              <a:ext cx="2694422" cy="3486899"/>
            </a:xfrm>
            <a:prstGeom prst="rect">
              <a:avLst/>
            </a:prstGeom>
            <a:noFill/>
            <a:ln>
              <a:noFill/>
            </a:ln>
          </p:spPr>
        </p:pic>
      </p:grpSp>
      <p:sp>
        <p:nvSpPr>
          <p:cNvPr descr="Translations" id="585" name="Google Shape;585;p99"/>
          <p:cNvSpPr txBox="1"/>
          <p:nvPr/>
        </p:nvSpPr>
        <p:spPr>
          <a:xfrm>
            <a:off x="365155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ፎቶ ከሌለህ፣ እባክህ ቡክሌትህን ከፍተህ ግብህን ጻፍ።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إذا لم يكن لديك صورة، يرجى فتح كتيبك وكتابة هدفك.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tens una foto, obriu el fullet i escriu el teu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如果您没有照片，请打开您的小册子并写下您的目标。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عکس ندارید، لطفا جزوه خود را باز کنید و هدف خود را بنویسید.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आपके पास कोई फोटो नहीं है, तो कृपया अपनी पुस्तिका खोलें और अपना लक्ष्य लिखें।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写真がない場合は、冊子を開いて目標を書いてください。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사진이 없으신 경우, 책자를 펴서 목표를 적어주세요.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wêneyek we tune, ji kerema xwe pirtûka xwe vekin û armanca xwe binivîsin.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Se você não tiver uma foto, abra seu livreto e escreva sua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ਤੁਹਾਡੇ ਕੋਲ ਕੋਈ ਫੋਟੋ ਨਹੀਂ ਹੈ, ਤਾਂ ਕਿਰਪਾ ਕਰਕੇ ਆਪਣੀ ਕਿਤਾਬਚਾ ਖੋਲ੍ਹੋ ਅਤੇ ਆਪਣਾ ਟੀਚਾ ਲਿਖੋ।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у вас нет фотографии, откройте буклет и напишите свою цель.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Haddii aadan haysan sawir, fadlan fur buug-yarahaaga oo qor hadafkaaga.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tienes una foto, abre tu folleto y escribe tu objetivo.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Ikiwa huna picha, tafadhali fungua kijitabu chako na uandike lengo lako.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Kung wala kang larawan, mangyaring buksan ang iyong buklet at isulat ang iyong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Fotoğrafınız yoksa lütfen kitapçığınızı açın ve hedefinizi yazın.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Якщо у вас немає фотографії, відкрийте буклет і напишіть свою мету.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Nếu bạn không có ảnh, vui lòng mở tập sách và viết mục tiêu của bạn.</a:t>
            </a:r>
            <a:endParaRPr sz="1200">
              <a:solidFill>
                <a:srgbClr val="FFFFFF"/>
              </a:solidFill>
              <a:latin typeface="Oswald"/>
              <a:ea typeface="Oswald"/>
              <a:cs typeface="Oswald"/>
              <a:sym typeface="Oswa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descr="Translations" id="590" name="Google Shape;590;p100"/>
          <p:cNvSpPr txBox="1"/>
          <p:nvPr/>
        </p:nvSpPr>
        <p:spPr>
          <a:xfrm>
            <a:off x="2514950" y="0"/>
            <a:ext cx="6629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የቁም ሥዕላችንን እየገለፍን ከፊታችን ውጪ በመጀመር ስለመካከለኛውቫል ጥበብ እየተማርን ነው።</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نحن نقوم بتظليل صورتنا، بدءًا من خارج الوجه، ونتعلم عن الفن في العصور الوسطى.</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Estem ombrejant el nostre retrat, començant fora de la cara i aprenent sobre l'art medieval.</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我们正在为肖像画上阴影，从脸部外部开始，并了解中世纪艺术。</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ما در حال سایه زدن به پرتره خود هستیم، از خارج از چهره شروع می کنیم و در مورد هنر قرون وسطی یاد می گیریم.</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हम अपने चित्र पर छाया डाल रहे हैं, चेहरे के बाहर से शुरुआत कर रहे हैं, और मध्यकालीन कला के बारे में सीख रहे 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私たちは顔の外側から肖像画に陰影をつけながら、中世の芸術について学んでいます。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우리는 얼굴 바깥쪽부터 초상화에 음영을 입히고 중세 미술에 대해 알아갑니다.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Em portreya xwe siya dikin, li derveyî rû dest pê dikin, û hunera serdema navîn fêr dibin.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Estamos sombreando nosso retrato, começando do lado de fora do rosto, e aprendendo sobre arte medieval.</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ਅਸੀਂ ਆਪਣੇ ਪੋਰਟਰੇਟ ਨੂੰ ਰੰਗਤ ਕਰ ਰਹੇ ਹਾਂ, ਚਿਹਰੇ ਤੋਂ ਬਾਹਰ ਸ਼ੁਰੂ ਕਰ ਰਹੇ ਹਾਂ, ਅਤੇ ਮੱਧਕਾਲੀ ਕਲਾ ਬਾਰੇ ਸਿੱਖ ਰਹੇ 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Мы заштриховываем наш портрет, начиная с внешней стороны лица, и изучаем средневековое искусство.</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Waxa aanu hadhaynaa sawirkayaga, waxaanu ka bilaabaynaa meel ka baxsan wejiga, waxaanu baranaynaa farshaxanka qarniyadii dhexe.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Estamos sombreando nuestro retrato, comenzando por el exterior de la cara, y aprendiendo sobre el arte medieval.</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Tunaweka kivuli picha yetu, kuanzia nje ya uso, na kujifunza kuhusu sanaa ya Zama za Kati.</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Inilalagay namin ang aming larawan, nagsisimula sa labas ng mukha, at natututo tungkol sa sining ng Medieval.</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Portremizi yüzün dışından başlayarak gölgelendiriyoruz ve Ortaçağ sanatını öğreniyoruz.</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Ми заштриховуємо наш портрет, починаючи з меж обличчя, і вивчаємо середньовічне мистецтво.</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Chúng ta đang tô bóng chân dung, bắt đầu từ bên ngoài khuôn mặt và tìm hiểu về nghệ thuật thời Trung cổ.</a:t>
            </a:r>
            <a:endParaRPr sz="1350">
              <a:solidFill>
                <a:srgbClr val="AAAAAA"/>
              </a:solidFill>
              <a:latin typeface="Average"/>
              <a:ea typeface="Average"/>
              <a:cs typeface="Average"/>
              <a:sym typeface="Average"/>
            </a:endParaRPr>
          </a:p>
        </p:txBody>
      </p:sp>
      <p:sp>
        <p:nvSpPr>
          <p:cNvPr id="591" name="Google Shape;591;p100"/>
          <p:cNvSpPr txBox="1"/>
          <p:nvPr/>
        </p:nvSpPr>
        <p:spPr>
          <a:xfrm>
            <a:off x="-100" y="0"/>
            <a:ext cx="2514300" cy="107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592" name="Google Shape;592;p100"/>
          <p:cNvPicPr preferRelativeResize="0"/>
          <p:nvPr/>
        </p:nvPicPr>
        <p:blipFill>
          <a:blip r:embed="rId3">
            <a:alphaModFix/>
          </a:blip>
          <a:stretch>
            <a:fillRect/>
          </a:stretch>
        </p:blipFill>
        <p:spPr>
          <a:xfrm>
            <a:off x="114050" y="1075211"/>
            <a:ext cx="2286000" cy="2994660"/>
          </a:xfrm>
          <a:prstGeom prst="rect">
            <a:avLst/>
          </a:prstGeom>
          <a:noFill/>
          <a:ln>
            <a:noFill/>
          </a:ln>
        </p:spPr>
      </p:pic>
      <p:sp>
        <p:nvSpPr>
          <p:cNvPr id="593" name="Google Shape;593;p100"/>
          <p:cNvSpPr txBox="1"/>
          <p:nvPr/>
        </p:nvSpPr>
        <p:spPr>
          <a:xfrm>
            <a:off x="-925" y="4069875"/>
            <a:ext cx="2515800" cy="278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100">
                <a:solidFill>
                  <a:srgbClr val="CACACA"/>
                </a:solidFill>
                <a:latin typeface="Average"/>
                <a:ea typeface="Average"/>
                <a:cs typeface="Average"/>
                <a:sym typeface="Average"/>
              </a:rPr>
              <a:t>We are going to</a:t>
            </a:r>
            <a:r>
              <a:rPr b="1" lang="en" sz="2100">
                <a:solidFill>
                  <a:srgbClr val="FFFFFF"/>
                </a:solidFill>
                <a:latin typeface="Average"/>
                <a:ea typeface="Average"/>
                <a:cs typeface="Average"/>
                <a:sym typeface="Average"/>
              </a:rPr>
              <a:t> start shading</a:t>
            </a:r>
            <a:r>
              <a:rPr lang="en" sz="2100">
                <a:solidFill>
                  <a:srgbClr val="CACACA"/>
                </a:solidFill>
                <a:latin typeface="Average"/>
                <a:ea typeface="Average"/>
                <a:cs typeface="Average"/>
                <a:sym typeface="Average"/>
              </a:rPr>
              <a:t> our portrait project, beginning with an area </a:t>
            </a:r>
            <a:r>
              <a:rPr b="1" lang="en" sz="2100">
                <a:solidFill>
                  <a:srgbClr val="FFFFFF"/>
                </a:solidFill>
                <a:latin typeface="Average"/>
                <a:ea typeface="Average"/>
                <a:cs typeface="Average"/>
                <a:sym typeface="Average"/>
              </a:rPr>
              <a:t>outside the face</a:t>
            </a:r>
            <a:r>
              <a:rPr lang="en" sz="2100">
                <a:solidFill>
                  <a:srgbClr val="CACACA"/>
                </a:solidFill>
                <a:latin typeface="Average"/>
                <a:ea typeface="Average"/>
                <a:cs typeface="Average"/>
                <a:sym typeface="Average"/>
              </a:rPr>
              <a:t>. We are also learning about </a:t>
            </a:r>
            <a:r>
              <a:rPr b="1" lang="en" sz="2100">
                <a:solidFill>
                  <a:srgbClr val="FFFFFF"/>
                </a:solidFill>
                <a:latin typeface="Average"/>
                <a:ea typeface="Average"/>
                <a:cs typeface="Average"/>
                <a:sym typeface="Average"/>
              </a:rPr>
              <a:t>Medieval art</a:t>
            </a:r>
            <a:r>
              <a:rPr lang="en" sz="2100">
                <a:solidFill>
                  <a:srgbClr val="CACACA"/>
                </a:solidFill>
                <a:latin typeface="Average"/>
                <a:ea typeface="Average"/>
                <a:cs typeface="Average"/>
                <a:sym typeface="Average"/>
              </a:rPr>
              <a:t>.</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5"/>
          <p:cNvSpPr txBox="1"/>
          <p:nvPr>
            <p:ph idx="1" type="body"/>
          </p:nvPr>
        </p:nvSpPr>
        <p:spPr>
          <a:xfrm>
            <a:off x="0" y="3108300"/>
            <a:ext cx="3725700" cy="3749700"/>
          </a:xfrm>
          <a:prstGeom prst="rect">
            <a:avLst/>
          </a:prstGeom>
          <a:noFill/>
        </p:spPr>
        <p:txBody>
          <a:bodyPr anchorCtr="0" anchor="b" bIns="91425" lIns="91425" spcFirstLastPara="1" rIns="91425" wrap="square" tIns="91425">
            <a:noAutofit/>
          </a:bodyPr>
          <a:lstStyle/>
          <a:p>
            <a:pPr indent="0" lvl="0" marL="0" rtl="0" algn="l">
              <a:lnSpc>
                <a:spcPct val="133300"/>
              </a:lnSpc>
              <a:spcBef>
                <a:spcPts val="0"/>
              </a:spcBef>
              <a:spcAft>
                <a:spcPts val="0"/>
              </a:spcAft>
              <a:buNone/>
            </a:pPr>
            <a:r>
              <a:rPr b="1" lang="en" sz="1800">
                <a:solidFill>
                  <a:srgbClr val="EFEFEF"/>
                </a:solidFill>
                <a:latin typeface="Open Sans"/>
                <a:ea typeface="Open Sans"/>
                <a:cs typeface="Open Sans"/>
                <a:sym typeface="Open Sans"/>
              </a:rPr>
              <a:t>Victor Enrich</a:t>
            </a:r>
            <a:endParaRPr b="1" sz="1800">
              <a:solidFill>
                <a:srgbClr val="EFEFEF"/>
              </a:solidFill>
              <a:latin typeface="Open Sans"/>
              <a:ea typeface="Open Sans"/>
              <a:cs typeface="Open Sans"/>
              <a:sym typeface="Open Sans"/>
            </a:endParaRPr>
          </a:p>
          <a:p>
            <a:pPr indent="0" lvl="0" marL="0" rtl="0" algn="l">
              <a:lnSpc>
                <a:spcPct val="133300"/>
              </a:lnSpc>
              <a:spcBef>
                <a:spcPts val="500"/>
              </a:spcBef>
              <a:spcAft>
                <a:spcPts val="0"/>
              </a:spcAft>
              <a:buNone/>
            </a:pPr>
            <a:r>
              <a:t/>
            </a:r>
            <a:endParaRPr b="1" sz="1800">
              <a:solidFill>
                <a:srgbClr val="EFEFEF"/>
              </a:solidFill>
              <a:latin typeface="Open Sans"/>
              <a:ea typeface="Open Sans"/>
              <a:cs typeface="Open Sans"/>
              <a:sym typeface="Open Sans"/>
            </a:endParaRPr>
          </a:p>
          <a:p>
            <a:pPr indent="0" lvl="0" marL="0" rtl="0" algn="l">
              <a:lnSpc>
                <a:spcPct val="133300"/>
              </a:lnSpc>
              <a:spcBef>
                <a:spcPts val="500"/>
              </a:spcBef>
              <a:spcAft>
                <a:spcPts val="0"/>
              </a:spcAft>
              <a:buNone/>
            </a:pPr>
            <a:r>
              <a:rPr b="1" i="1" lang="en" sz="1800">
                <a:solidFill>
                  <a:srgbClr val="EFEFEF"/>
                </a:solidFill>
                <a:latin typeface="Open Sans"/>
                <a:ea typeface="Open Sans"/>
                <a:cs typeface="Open Sans"/>
                <a:sym typeface="Open Sans"/>
              </a:rPr>
              <a:t>Surrealist architecture</a:t>
            </a:r>
            <a:endParaRPr b="1" i="1" sz="1800">
              <a:solidFill>
                <a:srgbClr val="EFEFEF"/>
              </a:solidFill>
              <a:latin typeface="Open Sans"/>
              <a:ea typeface="Open Sans"/>
              <a:cs typeface="Open Sans"/>
              <a:sym typeface="Open Sans"/>
            </a:endParaRPr>
          </a:p>
          <a:p>
            <a:pPr indent="0" lvl="0" marL="0" rtl="0" algn="l">
              <a:lnSpc>
                <a:spcPct val="133300"/>
              </a:lnSpc>
              <a:spcBef>
                <a:spcPts val="500"/>
              </a:spcBef>
              <a:spcAft>
                <a:spcPts val="0"/>
              </a:spcAft>
              <a:buNone/>
            </a:pPr>
            <a:r>
              <a:t/>
            </a:r>
            <a:endParaRPr b="1" i="1" sz="1800">
              <a:solidFill>
                <a:srgbClr val="EFEFEF"/>
              </a:solidFill>
              <a:latin typeface="Open Sans"/>
              <a:ea typeface="Open Sans"/>
              <a:cs typeface="Open Sans"/>
              <a:sym typeface="Open Sans"/>
            </a:endParaRPr>
          </a:p>
          <a:p>
            <a:pPr indent="0" lvl="0" marL="0" rtl="0" algn="l">
              <a:lnSpc>
                <a:spcPct val="133300"/>
              </a:lnSpc>
              <a:spcBef>
                <a:spcPts val="500"/>
              </a:spcBef>
              <a:spcAft>
                <a:spcPts val="0"/>
              </a:spcAft>
              <a:buNone/>
            </a:pPr>
            <a:r>
              <a:rPr lang="en" sz="1800">
                <a:solidFill>
                  <a:srgbClr val="EFEFEF"/>
                </a:solidFill>
                <a:latin typeface="Open Sans"/>
                <a:ea typeface="Open Sans"/>
                <a:cs typeface="Open Sans"/>
                <a:sym typeface="Open Sans"/>
              </a:rPr>
              <a:t>Digitally modified</a:t>
            </a:r>
            <a:br>
              <a:rPr lang="en" sz="1800">
                <a:solidFill>
                  <a:srgbClr val="EFEFEF"/>
                </a:solidFill>
                <a:latin typeface="Open Sans"/>
                <a:ea typeface="Open Sans"/>
                <a:cs typeface="Open Sans"/>
                <a:sym typeface="Open Sans"/>
              </a:rPr>
            </a:br>
            <a:r>
              <a:rPr lang="en" sz="1800">
                <a:solidFill>
                  <a:srgbClr val="EFEFEF"/>
                </a:solidFill>
                <a:latin typeface="Open Sans"/>
                <a:ea typeface="Open Sans"/>
                <a:cs typeface="Open Sans"/>
                <a:sym typeface="Open Sans"/>
              </a:rPr>
              <a:t>Photos</a:t>
            </a:r>
            <a:endParaRPr sz="1800">
              <a:solidFill>
                <a:srgbClr val="EFEFEF"/>
              </a:solidFill>
              <a:latin typeface="Open Sans"/>
              <a:ea typeface="Open Sans"/>
              <a:cs typeface="Open Sans"/>
              <a:sym typeface="Open Sans"/>
            </a:endParaRPr>
          </a:p>
          <a:p>
            <a:pPr indent="0" lvl="0" marL="0" rtl="0" algn="l">
              <a:lnSpc>
                <a:spcPct val="133300"/>
              </a:lnSpc>
              <a:spcBef>
                <a:spcPts val="500"/>
              </a:spcBef>
              <a:spcAft>
                <a:spcPts val="0"/>
              </a:spcAft>
              <a:buNone/>
            </a:pPr>
            <a:r>
              <a:t/>
            </a:r>
            <a:endParaRPr sz="1800">
              <a:solidFill>
                <a:srgbClr val="EFEFEF"/>
              </a:solidFill>
              <a:latin typeface="Open Sans"/>
              <a:ea typeface="Open Sans"/>
              <a:cs typeface="Open Sans"/>
              <a:sym typeface="Open Sans"/>
            </a:endParaRPr>
          </a:p>
          <a:p>
            <a:pPr indent="0" lvl="0" marL="0" rtl="0" algn="l">
              <a:lnSpc>
                <a:spcPct val="133300"/>
              </a:lnSpc>
              <a:spcBef>
                <a:spcPts val="500"/>
              </a:spcBef>
              <a:spcAft>
                <a:spcPts val="500"/>
              </a:spcAft>
              <a:buNone/>
            </a:pPr>
            <a:r>
              <a:rPr lang="en" sz="1800">
                <a:solidFill>
                  <a:srgbClr val="EFEFEF"/>
                </a:solidFill>
                <a:latin typeface="Open Sans"/>
                <a:ea typeface="Open Sans"/>
                <a:cs typeface="Open Sans"/>
                <a:sym typeface="Open Sans"/>
              </a:rPr>
              <a:t>2021</a:t>
            </a:r>
            <a:endParaRPr sz="1800">
              <a:solidFill>
                <a:srgbClr val="EFEFEF"/>
              </a:solidFill>
              <a:latin typeface="Open Sans"/>
              <a:ea typeface="Open Sans"/>
              <a:cs typeface="Open Sans"/>
              <a:sym typeface="Open Sans"/>
            </a:endParaRPr>
          </a:p>
        </p:txBody>
      </p:sp>
      <p:pic>
        <p:nvPicPr>
          <p:cNvPr descr="a tall building with surreal addiitons coming out the top" id="242" name="Google Shape;242;p45"/>
          <p:cNvPicPr preferRelativeResize="0"/>
          <p:nvPr/>
        </p:nvPicPr>
        <p:blipFill>
          <a:blip r:embed="rId3">
            <a:alphaModFix/>
          </a:blip>
          <a:stretch>
            <a:fillRect/>
          </a:stretch>
        </p:blipFill>
        <p:spPr>
          <a:xfrm>
            <a:off x="2571750" y="0"/>
            <a:ext cx="657225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6" name="Shape 246"/>
        <p:cNvGrpSpPr/>
        <p:nvPr/>
      </p:nvGrpSpPr>
      <p:grpSpPr>
        <a:xfrm>
          <a:off x="0" y="0"/>
          <a:ext cx="0" cy="0"/>
          <a:chOff x="0" y="0"/>
          <a:chExt cx="0" cy="0"/>
        </a:xfrm>
      </p:grpSpPr>
      <p:sp>
        <p:nvSpPr>
          <p:cNvPr id="247" name="Google Shape;247;p46"/>
          <p:cNvSpPr txBox="1"/>
          <p:nvPr/>
        </p:nvSpPr>
        <p:spPr>
          <a:xfrm>
            <a:off x="-75" y="6176600"/>
            <a:ext cx="9144000" cy="68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William Kurelek, </a:t>
            </a:r>
            <a:r>
              <a:rPr b="1" i="1" lang="en" sz="2400">
                <a:solidFill>
                  <a:srgbClr val="FFFFFF"/>
                </a:solidFill>
                <a:latin typeface="Cabin"/>
                <a:ea typeface="Cabin"/>
                <a:cs typeface="Cabin"/>
                <a:sym typeface="Cabin"/>
              </a:rPr>
              <a:t>Yom Kippur</a:t>
            </a:r>
            <a:r>
              <a:rPr lang="en" sz="2400">
                <a:solidFill>
                  <a:srgbClr val="B7B7B7"/>
                </a:solidFill>
                <a:latin typeface="Cabin"/>
                <a:ea typeface="Cabin"/>
                <a:cs typeface="Cabin"/>
                <a:sym typeface="Cabin"/>
              </a:rPr>
              <a:t>, 1975</a:t>
            </a:r>
            <a:endParaRPr sz="2400">
              <a:solidFill>
                <a:srgbClr val="B7B7B7"/>
              </a:solidFill>
              <a:latin typeface="Cabin"/>
              <a:ea typeface="Cabin"/>
              <a:cs typeface="Cabin"/>
              <a:sym typeface="Cabin"/>
            </a:endParaRPr>
          </a:p>
        </p:txBody>
      </p:sp>
      <p:pic>
        <p:nvPicPr>
          <p:cNvPr id="248" name="Google Shape;248;p46"/>
          <p:cNvPicPr preferRelativeResize="0"/>
          <p:nvPr/>
        </p:nvPicPr>
        <p:blipFill>
          <a:blip r:embed="rId3">
            <a:alphaModFix/>
          </a:blip>
          <a:stretch>
            <a:fillRect/>
          </a:stretch>
        </p:blipFill>
        <p:spPr>
          <a:xfrm>
            <a:off x="1162075" y="0"/>
            <a:ext cx="6905433" cy="6176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7"/>
          <p:cNvSpPr txBox="1"/>
          <p:nvPr/>
        </p:nvSpPr>
        <p:spPr>
          <a:xfrm>
            <a:off x="0" y="5946425"/>
            <a:ext cx="9144000" cy="9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B7B7B7"/>
                </a:solidFill>
                <a:latin typeface="Oswald"/>
                <a:ea typeface="Oswald"/>
                <a:cs typeface="Oswald"/>
                <a:sym typeface="Oswald"/>
              </a:rPr>
              <a:t>Our international competition</a:t>
            </a:r>
            <a:endParaRPr sz="2800">
              <a:solidFill>
                <a:srgbClr val="B7B7B7"/>
              </a:solidFill>
              <a:latin typeface="Oswald"/>
              <a:ea typeface="Oswald"/>
              <a:cs typeface="Oswald"/>
              <a:sym typeface="Oswald"/>
            </a:endParaRPr>
          </a:p>
          <a:p>
            <a:pPr indent="0" lvl="0" marL="0" marR="0" rtl="0" algn="ctr">
              <a:lnSpc>
                <a:spcPct val="100000"/>
              </a:lnSpc>
              <a:spcBef>
                <a:spcPts val="0"/>
              </a:spcBef>
              <a:spcAft>
                <a:spcPts val="0"/>
              </a:spcAft>
              <a:buNone/>
            </a:pPr>
            <a:r>
              <a:rPr lang="en" sz="1800">
                <a:solidFill>
                  <a:srgbClr val="B7B7B7"/>
                </a:solidFill>
                <a:latin typeface="Cabin"/>
                <a:ea typeface="Cabin"/>
                <a:cs typeface="Cabin"/>
                <a:sym typeface="Cabin"/>
              </a:rPr>
              <a:t>Work from Darcey, from </a:t>
            </a:r>
            <a:r>
              <a:rPr b="1" lang="en" sz="1800">
                <a:solidFill>
                  <a:srgbClr val="FFFFFF"/>
                </a:solidFill>
                <a:latin typeface="Cabin"/>
                <a:ea typeface="Cabin"/>
                <a:cs typeface="Cabin"/>
                <a:sym typeface="Cabin"/>
              </a:rPr>
              <a:t>Kimbolton School</a:t>
            </a:r>
            <a:r>
              <a:rPr lang="en" sz="1800">
                <a:solidFill>
                  <a:srgbClr val="B7B7B7"/>
                </a:solidFill>
                <a:latin typeface="Cabin"/>
                <a:ea typeface="Cabin"/>
                <a:cs typeface="Cabin"/>
                <a:sym typeface="Cabin"/>
              </a:rPr>
              <a:t>, a Cambridgeshire UK private school</a:t>
            </a:r>
            <a:endParaRPr b="1" sz="1800">
              <a:solidFill>
                <a:srgbClr val="B7B7B7"/>
              </a:solidFill>
              <a:latin typeface="Cabin"/>
              <a:ea typeface="Cabin"/>
              <a:cs typeface="Cabin"/>
              <a:sym typeface="Cabin"/>
            </a:endParaRPr>
          </a:p>
        </p:txBody>
      </p:sp>
      <p:pic>
        <p:nvPicPr>
          <p:cNvPr id="254" name="Google Shape;254;p47"/>
          <p:cNvPicPr preferRelativeResize="0"/>
          <p:nvPr/>
        </p:nvPicPr>
        <p:blipFill>
          <a:blip r:embed="rId3">
            <a:alphaModFix/>
          </a:blip>
          <a:stretch>
            <a:fillRect/>
          </a:stretch>
        </p:blipFill>
        <p:spPr>
          <a:xfrm>
            <a:off x="607725" y="0"/>
            <a:ext cx="7928554" cy="59464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